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27"/>
  </p:notesMasterIdLst>
  <p:sldIdLst>
    <p:sldId id="256" r:id="rId2"/>
    <p:sldId id="261" r:id="rId3"/>
    <p:sldId id="308" r:id="rId4"/>
    <p:sldId id="315" r:id="rId5"/>
    <p:sldId id="262" r:id="rId6"/>
    <p:sldId id="316" r:id="rId7"/>
    <p:sldId id="324" r:id="rId8"/>
    <p:sldId id="323" r:id="rId9"/>
    <p:sldId id="317" r:id="rId10"/>
    <p:sldId id="304" r:id="rId11"/>
    <p:sldId id="299" r:id="rId12"/>
    <p:sldId id="300" r:id="rId13"/>
    <p:sldId id="305" r:id="rId14"/>
    <p:sldId id="319" r:id="rId15"/>
    <p:sldId id="309" r:id="rId16"/>
    <p:sldId id="329" r:id="rId17"/>
    <p:sldId id="273" r:id="rId18"/>
    <p:sldId id="278" r:id="rId19"/>
    <p:sldId id="297" r:id="rId20"/>
    <p:sldId id="259" r:id="rId21"/>
    <p:sldId id="320" r:id="rId22"/>
    <p:sldId id="325" r:id="rId23"/>
    <p:sldId id="326" r:id="rId24"/>
    <p:sldId id="321" r:id="rId25"/>
    <p:sldId id="268" r:id="rId2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705"/>
  </p:normalViewPr>
  <p:slideViewPr>
    <p:cSldViewPr snapToGrid="0" snapToObjects="1">
      <p:cViewPr varScale="1">
        <p:scale>
          <a:sx n="93" d="100"/>
          <a:sy n="93" d="100"/>
        </p:scale>
        <p:origin x="208" y="5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303B5-61DB-5D4C-AFFF-D00588520F16}" type="datetimeFigureOut">
              <a:rPr lang="pt-BR" smtClean="0"/>
              <a:t>23/05/21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pt-BR"/>
              <a:t>Editar estilos de texto Mestre
Segundo nível
Terceiro nível
Quarto nível
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0DA8A-B82D-604B-B0DF-EB9D9B328B80}" type="slidenum">
              <a:rPr lang="pt-BR" smtClean="0"/>
              <a:t>‹nº›</a:t>
            </a:fld>
            <a:endParaRPr lang="pt-BR"/>
          </a:p>
        </p:txBody>
      </p:sp>
    </p:spTree>
    <p:extLst>
      <p:ext uri="{BB962C8B-B14F-4D97-AF65-F5344CB8AC3E}">
        <p14:creationId xmlns:p14="http://schemas.microsoft.com/office/powerpoint/2010/main" val="135229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Google Shape;107;p3:notes"/>
          <p:cNvSpPr txBox="1">
            <a:spLocks noGrp="1"/>
          </p:cNvSpPr>
          <p:nvPr>
            <p:ph type="body"/>
          </p:nvPr>
        </p:nvSpPr>
        <p:spPr>
          <a:xfrm>
            <a:off x="685800" y="4343400"/>
            <a:ext cx="5486400" cy="4114800"/>
          </a:xfrm>
        </p:spPr>
        <p:txBody>
          <a:bodyPr wrap="square" lIns="91425" tIns="91425" rIns="91425" bIns="91425" anchor="t"/>
          <a:lstStyle/>
          <a:p>
            <a:pPr lvl="0" indent="0">
              <a:spcBef>
                <a:spcPct val="0"/>
              </a:spcBef>
              <a:spcAft>
                <a:spcPct val="0"/>
              </a:spcAft>
              <a:buNone/>
            </a:pPr>
            <a:endParaRPr lang="pt-B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ln>
            <a:solidFill>
              <a:prstClr val="black"/>
            </a:solidFill>
          </a:ln>
        </p:spPr>
      </p:sp>
    </p:spTree>
    <p:extLst>
      <p:ext uri="{BB962C8B-B14F-4D97-AF65-F5344CB8AC3E}">
        <p14:creationId xmlns:p14="http://schemas.microsoft.com/office/powerpoint/2010/main" val="1203809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A357A17-B718-4E40-90D8-BDEEF9678E71}" type="datetimeFigureOut">
              <a:rPr lang="pt-BR" smtClean="0"/>
              <a:t>23/05/21</a:t>
            </a:fld>
            <a:endParaRPr lang="pt-B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pt-B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53FDCA9B-A504-2D40-A42E-DEC053C6A3E6}" type="slidenum">
              <a:rPr lang="pt-BR" smtClean="0"/>
              <a:t>‹nº›</a:t>
            </a:fld>
            <a:endParaRPr lang="pt-BR"/>
          </a:p>
        </p:txBody>
      </p:sp>
    </p:spTree>
    <p:extLst>
      <p:ext uri="{BB962C8B-B14F-4D97-AF65-F5344CB8AC3E}">
        <p14:creationId xmlns:p14="http://schemas.microsoft.com/office/powerpoint/2010/main" val="359956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
Segundo nível
Terceiro nível
Quarto nível
Quinto nível</a:t>
            </a:r>
            <a:endParaRPr lang="en-US" dirty="0"/>
          </a:p>
        </p:txBody>
      </p:sp>
      <p:sp>
        <p:nvSpPr>
          <p:cNvPr id="5" name="Date Placeholder 4"/>
          <p:cNvSpPr>
            <a:spLocks noGrp="1"/>
          </p:cNvSpPr>
          <p:nvPr>
            <p:ph type="dt" sz="half" idx="10"/>
          </p:nvPr>
        </p:nvSpPr>
        <p:spPr/>
        <p:txBody>
          <a:bodyPr/>
          <a:lstStyle/>
          <a:p>
            <a:fld id="{1A357A17-B718-4E40-90D8-BDEEF9678E71}" type="datetimeFigureOut">
              <a:rPr lang="pt-BR" smtClean="0"/>
              <a:t>23/05/21</a:t>
            </a:fld>
            <a:endParaRPr lang="pt-BR"/>
          </a:p>
        </p:txBody>
      </p:sp>
      <p:sp>
        <p:nvSpPr>
          <p:cNvPr id="6" name="Footer Placeholder 5"/>
          <p:cNvSpPr>
            <a:spLocks noGrp="1"/>
          </p:cNvSpPr>
          <p:nvPr>
            <p:ph type="ftr" sz="quarter" idx="11"/>
          </p:nvPr>
        </p:nvSpPr>
        <p:spPr/>
        <p:txBody>
          <a:bodyPr/>
          <a:lstStyle/>
          <a:p>
            <a:endParaRPr lang="pt-B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299727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1A357A17-B718-4E40-90D8-BDEEF9678E71}" type="datetimeFigureOut">
              <a:rPr lang="pt-BR" smtClean="0"/>
              <a:t>23/05/21</a:t>
            </a:fld>
            <a:endParaRPr lang="pt-BR"/>
          </a:p>
        </p:txBody>
      </p:sp>
      <p:sp>
        <p:nvSpPr>
          <p:cNvPr id="5" name="Footer Placeholder 4"/>
          <p:cNvSpPr>
            <a:spLocks noGrp="1"/>
          </p:cNvSpPr>
          <p:nvPr>
            <p:ph type="ftr" sz="quarter" idx="11"/>
          </p:nvPr>
        </p:nvSpPr>
        <p:spPr/>
        <p:txBody>
          <a:bodyPr/>
          <a:lstStyle/>
          <a:p>
            <a:endParaRPr lang="pt-B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407461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pt-BR"/>
              <a:t>Clique para editar o título Mestre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
Segundo nível
Terceiro nível
Quarto nível
Quinto nível</a:t>
            </a:r>
            <a:endParaRPr lang="en-US" dirty="0"/>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1A357A17-B718-4E40-90D8-BDEEF9678E71}" type="datetimeFigureOut">
              <a:rPr lang="pt-BR" smtClean="0"/>
              <a:t>23/05/21</a:t>
            </a:fld>
            <a:endParaRPr lang="pt-BR"/>
          </a:p>
        </p:txBody>
      </p:sp>
      <p:sp>
        <p:nvSpPr>
          <p:cNvPr id="5" name="Footer Placeholder 4"/>
          <p:cNvSpPr>
            <a:spLocks noGrp="1"/>
          </p:cNvSpPr>
          <p:nvPr>
            <p:ph type="ftr" sz="quarter" idx="11"/>
          </p:nvPr>
        </p:nvSpPr>
        <p:spPr/>
        <p:txBody>
          <a:bodyPr/>
          <a:lstStyle/>
          <a:p>
            <a:endParaRPr lang="pt-B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142875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1A357A17-B718-4E40-90D8-BDEEF9678E71}" type="datetimeFigureOut">
              <a:rPr lang="pt-BR" smtClean="0"/>
              <a:t>23/05/21</a:t>
            </a:fld>
            <a:endParaRPr lang="pt-BR"/>
          </a:p>
        </p:txBody>
      </p:sp>
      <p:sp>
        <p:nvSpPr>
          <p:cNvPr id="5" name="Footer Placeholder 4"/>
          <p:cNvSpPr>
            <a:spLocks noGrp="1"/>
          </p:cNvSpPr>
          <p:nvPr>
            <p:ph type="ftr" sz="quarter" idx="11"/>
          </p:nvPr>
        </p:nvSpPr>
        <p:spPr/>
        <p:txBody>
          <a:bodyPr/>
          <a:lstStyle/>
          <a:p>
            <a:endParaRPr lang="pt-B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2887382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pt-BR"/>
              <a:t>Clique para editar o título Mestre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
Segundo nível
Terceiro nível
Quarto nível
Quinto nível</a:t>
            </a:r>
            <a:endParaRPr lang="en-US" dirty="0"/>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
Segundo nível
Terceiro nível
Quarto nível
Quinto nível</a:t>
            </a:r>
            <a:endParaRPr lang="en-US" dirty="0"/>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
Segundo nível
Terceiro nível
Quarto nível
Quinto nível</a:t>
            </a:r>
            <a:endParaRPr lang="en-US" dirty="0"/>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
Segundo nível
Terceiro nível
Quarto nível
Quinto nível</a:t>
            </a:r>
            <a:endParaRPr lang="en-US" dirty="0"/>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
Segundo nível
Terceiro nível
Quarto nível
Quinto nível</a:t>
            </a:r>
            <a:endParaRPr lang="en-US" dirty="0"/>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
Segundo nível
Terceiro nível
Quarto nível
Quinto nível</a:t>
            </a:r>
            <a:endParaRPr lang="en-US" dirty="0"/>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357A17-B718-4E40-90D8-BDEEF9678E71}" type="datetimeFigureOut">
              <a:rPr lang="pt-BR" smtClean="0"/>
              <a:t>23/05/21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372241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pt-BR"/>
              <a:t>Clique para editar o título Mestre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
Segundo nível
Terceiro nível
Quarto nível
Quinto nível</a:t>
            </a:r>
            <a:endParaRPr lang="en-US" dirty="0"/>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
Segundo nível
Terceiro nível
Quarto nível
Quinto nível</a:t>
            </a:r>
            <a:endParaRPr lang="en-US" dirty="0"/>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
Segundo nível
Terceiro nível
Quarto nível
Quinto nível</a:t>
            </a:r>
            <a:endParaRPr lang="en-US" dirty="0"/>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
Segundo nível
Terceiro nível
Quarto nível
Quinto nível</a:t>
            </a:r>
            <a:endParaRPr lang="en-US" dirty="0"/>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
Segundo nível
Terceiro nível
Quarto nível
Quinto nível</a:t>
            </a:r>
            <a:endParaRPr lang="en-US" dirty="0"/>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
Segundo nível
Terceiro nível
Quarto nível
Quinto nível</a:t>
            </a:r>
            <a:endParaRPr lang="en-US" dirty="0"/>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357A17-B718-4E40-90D8-BDEEF9678E71}" type="datetimeFigureOut">
              <a:rPr lang="pt-BR" smtClean="0"/>
              <a:t>23/05/21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1251640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1A357A17-B718-4E40-90D8-BDEEF9678E71}" type="datetimeFigureOut">
              <a:rPr lang="pt-BR" smtClean="0"/>
              <a:t>23/05/21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3065632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1A357A17-B718-4E40-90D8-BDEEF9678E71}" type="datetimeFigureOut">
              <a:rPr lang="pt-BR" smtClean="0"/>
              <a:t>23/05/21</a:t>
            </a:fld>
            <a:endParaRPr lang="pt-BR"/>
          </a:p>
        </p:txBody>
      </p:sp>
      <p:sp>
        <p:nvSpPr>
          <p:cNvPr id="5" name="Footer Placeholder 4"/>
          <p:cNvSpPr>
            <a:spLocks noGrp="1"/>
          </p:cNvSpPr>
          <p:nvPr>
            <p:ph type="ftr" sz="quarter" idx="11"/>
          </p:nvPr>
        </p:nvSpPr>
        <p:spPr/>
        <p:txBody>
          <a:bodyPr/>
          <a:lstStyle/>
          <a:p>
            <a:endParaRPr lang="pt-B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238036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1A357A17-B718-4E40-90D8-BDEEF9678E71}" type="datetimeFigureOut">
              <a:rPr lang="pt-BR" smtClean="0"/>
              <a:t>23/05/21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402198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1A357A17-B718-4E40-90D8-BDEEF9678E71}" type="datetimeFigureOut">
              <a:rPr lang="pt-BR" smtClean="0"/>
              <a:t>23/05/21</a:t>
            </a:fld>
            <a:endParaRPr lang="pt-BR"/>
          </a:p>
        </p:txBody>
      </p:sp>
      <p:sp>
        <p:nvSpPr>
          <p:cNvPr id="5" name="Footer Placeholder 4"/>
          <p:cNvSpPr>
            <a:spLocks noGrp="1"/>
          </p:cNvSpPr>
          <p:nvPr>
            <p:ph type="ftr" sz="quarter" idx="11"/>
          </p:nvPr>
        </p:nvSpPr>
        <p:spPr/>
        <p:txBody>
          <a:bodyPr/>
          <a:lstStyle/>
          <a:p>
            <a:endParaRPr lang="pt-B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365219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t-BR"/>
              <a:t>Editar estilos de texto Mestre
Segundo nível
Terceiro nível
Quarto nível
Quinto nível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t-BR"/>
              <a:t>Editar estilos de texto Mestre
Segundo nível
Terceiro nível
Quarto nível
Quinto nível</a:t>
            </a:r>
            <a:endParaRPr lang="en-US" dirty="0"/>
          </a:p>
        </p:txBody>
      </p:sp>
      <p:sp>
        <p:nvSpPr>
          <p:cNvPr id="5" name="Date Placeholder 4"/>
          <p:cNvSpPr>
            <a:spLocks noGrp="1"/>
          </p:cNvSpPr>
          <p:nvPr>
            <p:ph type="dt" sz="half" idx="10"/>
          </p:nvPr>
        </p:nvSpPr>
        <p:spPr/>
        <p:txBody>
          <a:bodyPr/>
          <a:lstStyle/>
          <a:p>
            <a:fld id="{1A357A17-B718-4E40-90D8-BDEEF9678E71}" type="datetimeFigureOut">
              <a:rPr lang="pt-BR" smtClean="0"/>
              <a:t>23/05/21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216617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
Segundo nível
Terceiro nível
Quarto nível
Quinto nível</a:t>
            </a:r>
            <a:endParaRPr lang="en-US" dirty="0"/>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t-BR"/>
              <a:t>Editar estilos de texto Mestre
Segundo nível
Terceiro nível
Quarto nível
Quinto nível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
Segundo nível
Terceiro nível
Quarto nível
Quinto nível</a:t>
            </a:r>
            <a:endParaRPr lang="en-US" dirty="0"/>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pt-BR"/>
              <a:t>Editar estilos de texto Mestre
Segundo nível
Terceiro nível
Quarto nível
Quinto nível</a:t>
            </a:r>
            <a:endParaRPr lang="en-US" dirty="0"/>
          </a:p>
        </p:txBody>
      </p:sp>
      <p:sp>
        <p:nvSpPr>
          <p:cNvPr id="7" name="Date Placeholder 6"/>
          <p:cNvSpPr>
            <a:spLocks noGrp="1"/>
          </p:cNvSpPr>
          <p:nvPr>
            <p:ph type="dt" sz="half" idx="10"/>
          </p:nvPr>
        </p:nvSpPr>
        <p:spPr/>
        <p:txBody>
          <a:bodyPr/>
          <a:lstStyle/>
          <a:p>
            <a:fld id="{1A357A17-B718-4E40-90D8-BDEEF9678E71}" type="datetimeFigureOut">
              <a:rPr lang="pt-BR" smtClean="0"/>
              <a:t>23/05/21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1236579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A357A17-B718-4E40-90D8-BDEEF9678E71}" type="datetimeFigureOut">
              <a:rPr lang="pt-BR" smtClean="0"/>
              <a:t>23/05/21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3757083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57A17-B718-4E40-90D8-BDEEF9678E71}" type="datetimeFigureOut">
              <a:rPr lang="pt-BR" smtClean="0"/>
              <a:t>23/05/21</a:t>
            </a:fld>
            <a:endParaRPr lang="pt-BR"/>
          </a:p>
        </p:txBody>
      </p:sp>
      <p:sp>
        <p:nvSpPr>
          <p:cNvPr id="3" name="Footer Placeholder 2"/>
          <p:cNvSpPr>
            <a:spLocks noGrp="1"/>
          </p:cNvSpPr>
          <p:nvPr>
            <p:ph type="ftr" sz="quarter" idx="11"/>
          </p:nvPr>
        </p:nvSpPr>
        <p:spPr/>
        <p:txBody>
          <a:bodyPr/>
          <a:lstStyle/>
          <a:p>
            <a:endParaRPr lang="pt-B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382933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pt-BR"/>
              <a:t>Editar estilos de texto Mestre
Segundo nível
Terceiro nível
Quarto nível
Quinto nível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
Segundo nível
Terceiro nível
Quarto nível
Quinto nível</a:t>
            </a:r>
            <a:endParaRPr lang="en-US" dirty="0"/>
          </a:p>
        </p:txBody>
      </p:sp>
      <p:sp>
        <p:nvSpPr>
          <p:cNvPr id="5" name="Date Placeholder 4"/>
          <p:cNvSpPr>
            <a:spLocks noGrp="1"/>
          </p:cNvSpPr>
          <p:nvPr>
            <p:ph type="dt" sz="half" idx="10"/>
          </p:nvPr>
        </p:nvSpPr>
        <p:spPr/>
        <p:txBody>
          <a:bodyPr/>
          <a:lstStyle/>
          <a:p>
            <a:fld id="{1A357A17-B718-4E40-90D8-BDEEF9678E71}" type="datetimeFigureOut">
              <a:rPr lang="pt-BR" smtClean="0"/>
              <a:t>23/05/21</a:t>
            </a:fld>
            <a:endParaRPr lang="pt-BR"/>
          </a:p>
        </p:txBody>
      </p:sp>
      <p:sp>
        <p:nvSpPr>
          <p:cNvPr id="6" name="Footer Placeholder 5"/>
          <p:cNvSpPr>
            <a:spLocks noGrp="1"/>
          </p:cNvSpPr>
          <p:nvPr>
            <p:ph type="ftr" sz="quarter" idx="11"/>
          </p:nvPr>
        </p:nvSpPr>
        <p:spPr/>
        <p:txBody>
          <a:bodyPr/>
          <a:lstStyle/>
          <a:p>
            <a:endParaRPr lang="pt-B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3601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
Segundo nível
Terceiro nível
Quarto nível
Quinto nível</a:t>
            </a:r>
            <a:endParaRPr lang="en-US" dirty="0"/>
          </a:p>
        </p:txBody>
      </p:sp>
      <p:sp>
        <p:nvSpPr>
          <p:cNvPr id="5" name="Date Placeholder 4"/>
          <p:cNvSpPr>
            <a:spLocks noGrp="1"/>
          </p:cNvSpPr>
          <p:nvPr>
            <p:ph type="dt" sz="half" idx="10"/>
          </p:nvPr>
        </p:nvSpPr>
        <p:spPr/>
        <p:txBody>
          <a:bodyPr/>
          <a:lstStyle/>
          <a:p>
            <a:fld id="{1A357A17-B718-4E40-90D8-BDEEF9678E71}" type="datetimeFigureOut">
              <a:rPr lang="pt-BR" smtClean="0"/>
              <a:t>23/05/21</a:t>
            </a:fld>
            <a:endParaRPr lang="pt-BR"/>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FDCA9B-A504-2D40-A42E-DEC053C6A3E6}" type="slidenum">
              <a:rPr lang="pt-BR" smtClean="0"/>
              <a:t>‹nº›</a:t>
            </a:fld>
            <a:endParaRPr lang="pt-BR"/>
          </a:p>
        </p:txBody>
      </p:sp>
    </p:spTree>
    <p:extLst>
      <p:ext uri="{BB962C8B-B14F-4D97-AF65-F5344CB8AC3E}">
        <p14:creationId xmlns:p14="http://schemas.microsoft.com/office/powerpoint/2010/main" val="299002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1A357A17-B718-4E40-90D8-BDEEF9678E71}" type="datetimeFigureOut">
              <a:rPr lang="pt-BR" smtClean="0"/>
              <a:t>23/05/21</a:t>
            </a:fld>
            <a:endParaRPr lang="pt-B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pt-B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53FDCA9B-A504-2D40-A42E-DEC053C6A3E6}" type="slidenum">
              <a:rPr lang="pt-BR" smtClean="0"/>
              <a:t>‹nº›</a:t>
            </a:fld>
            <a:endParaRPr lang="pt-BR"/>
          </a:p>
        </p:txBody>
      </p:sp>
    </p:spTree>
    <p:extLst>
      <p:ext uri="{BB962C8B-B14F-4D97-AF65-F5344CB8AC3E}">
        <p14:creationId xmlns:p14="http://schemas.microsoft.com/office/powerpoint/2010/main" val="174960743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B8536-CF7F-EF44-9162-7FCA419B1FCD}"/>
              </a:ext>
            </a:extLst>
          </p:cNvPr>
          <p:cNvSpPr>
            <a:spLocks noGrp="1"/>
          </p:cNvSpPr>
          <p:nvPr>
            <p:ph type="ctrTitle"/>
          </p:nvPr>
        </p:nvSpPr>
        <p:spPr>
          <a:xfrm>
            <a:off x="1143380" y="532435"/>
            <a:ext cx="9285409" cy="3967153"/>
          </a:xfrm>
        </p:spPr>
        <p:txBody>
          <a:bodyPr/>
          <a:lstStyle/>
          <a:p>
            <a:pPr algn="ctr"/>
            <a:r>
              <a:rPr lang="pt-BR" sz="4400" b="1" dirty="0"/>
              <a:t>Insubordinação Criativa e Prática Docente em Matemática</a:t>
            </a:r>
            <a:br>
              <a:rPr lang="pt-BR" sz="4400" b="1" dirty="0"/>
            </a:br>
            <a:br>
              <a:rPr lang="pt-BR" sz="4400" b="1" dirty="0"/>
            </a:br>
            <a:r>
              <a:rPr lang="pt-BR" sz="3200" b="1" dirty="0"/>
              <a:t>Celi </a:t>
            </a:r>
            <a:r>
              <a:rPr lang="pt-BR" sz="3200" b="1" dirty="0" err="1"/>
              <a:t>Espasandin</a:t>
            </a:r>
            <a:r>
              <a:rPr lang="pt-BR" sz="3200" b="1" dirty="0"/>
              <a:t> Lopes</a:t>
            </a:r>
            <a:br>
              <a:rPr lang="pt-BR" sz="3200" b="1" dirty="0"/>
            </a:br>
            <a:r>
              <a:rPr lang="pt-BR" sz="3200" b="1" dirty="0"/>
              <a:t>Universidade Cruzeiro do Sul</a:t>
            </a:r>
            <a:endParaRPr lang="pt-BR" dirty="0"/>
          </a:p>
        </p:txBody>
      </p:sp>
      <p:sp>
        <p:nvSpPr>
          <p:cNvPr id="3" name="Subtítulo 2">
            <a:extLst>
              <a:ext uri="{FF2B5EF4-FFF2-40B4-BE49-F238E27FC236}">
                <a16:creationId xmlns:a16="http://schemas.microsoft.com/office/drawing/2014/main" id="{EFDAF081-AFD5-9344-AA44-E341C704ABB6}"/>
              </a:ext>
            </a:extLst>
          </p:cNvPr>
          <p:cNvSpPr>
            <a:spLocks noGrp="1"/>
          </p:cNvSpPr>
          <p:nvPr>
            <p:ph type="subTitle" idx="1"/>
          </p:nvPr>
        </p:nvSpPr>
        <p:spPr>
          <a:xfrm>
            <a:off x="696586" y="5040616"/>
            <a:ext cx="10525597" cy="1304765"/>
          </a:xfrm>
        </p:spPr>
        <p:txBody>
          <a:bodyPr>
            <a:noAutofit/>
          </a:bodyPr>
          <a:lstStyle/>
          <a:p>
            <a:pPr algn="ctr"/>
            <a:r>
              <a:rPr lang="pt-BR" sz="2600" b="1" dirty="0"/>
              <a:t>PROGRAMA DÁ LICENÇA – UNIVERSIDADE FEDERAL FLUMINENSE</a:t>
            </a:r>
          </a:p>
          <a:p>
            <a:pPr algn="ctr"/>
            <a:r>
              <a:rPr lang="pt-BR" sz="2600" b="1" dirty="0"/>
              <a:t>MAIO - 2021</a:t>
            </a:r>
          </a:p>
        </p:txBody>
      </p:sp>
    </p:spTree>
    <p:extLst>
      <p:ext uri="{BB962C8B-B14F-4D97-AF65-F5344CB8AC3E}">
        <p14:creationId xmlns:p14="http://schemas.microsoft.com/office/powerpoint/2010/main" val="3224530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883956-8782-4941-8873-659E463889D6}"/>
              </a:ext>
            </a:extLst>
          </p:cNvPr>
          <p:cNvSpPr>
            <a:spLocks noGrp="1"/>
          </p:cNvSpPr>
          <p:nvPr>
            <p:ph type="title"/>
          </p:nvPr>
        </p:nvSpPr>
        <p:spPr>
          <a:xfrm>
            <a:off x="299581" y="2319185"/>
            <a:ext cx="3358019" cy="1325563"/>
          </a:xfrm>
        </p:spPr>
        <p:txBody>
          <a:bodyPr>
            <a:normAutofit/>
          </a:bodyPr>
          <a:lstStyle/>
          <a:p>
            <a:r>
              <a:rPr lang="pt-BR" b="1" dirty="0">
                <a:solidFill>
                  <a:srgbClr val="92D050"/>
                </a:solidFill>
              </a:rPr>
              <a:t>D’</a:t>
            </a:r>
            <a:r>
              <a:rPr lang="pt-BR" b="1" dirty="0" err="1">
                <a:solidFill>
                  <a:srgbClr val="92D050"/>
                </a:solidFill>
              </a:rPr>
              <a:t>Ambrosio</a:t>
            </a:r>
            <a:r>
              <a:rPr lang="pt-BR" b="1" dirty="0">
                <a:solidFill>
                  <a:srgbClr val="92D050"/>
                </a:solidFill>
              </a:rPr>
              <a:t> e Lopes (2015)</a:t>
            </a:r>
          </a:p>
        </p:txBody>
      </p:sp>
      <p:sp>
        <p:nvSpPr>
          <p:cNvPr id="3" name="Espaço Reservado para Conteúdo 2">
            <a:extLst>
              <a:ext uri="{FF2B5EF4-FFF2-40B4-BE49-F238E27FC236}">
                <a16:creationId xmlns:a16="http://schemas.microsoft.com/office/drawing/2014/main" id="{87C10D2C-AFD6-B04A-A333-CD740D2841C1}"/>
              </a:ext>
            </a:extLst>
          </p:cNvPr>
          <p:cNvSpPr>
            <a:spLocks noGrp="1"/>
          </p:cNvSpPr>
          <p:nvPr>
            <p:ph idx="1"/>
          </p:nvPr>
        </p:nvSpPr>
        <p:spPr>
          <a:xfrm>
            <a:off x="3950291" y="2500132"/>
            <a:ext cx="8017932" cy="5273288"/>
          </a:xfrm>
        </p:spPr>
        <p:txBody>
          <a:bodyPr/>
          <a:lstStyle/>
          <a:p>
            <a:r>
              <a:rPr lang="en-US" sz="2800" dirty="0" err="1"/>
              <a:t>Além</a:t>
            </a:r>
            <a:r>
              <a:rPr lang="en-US" sz="2800" dirty="0"/>
              <a:t> de </a:t>
            </a:r>
            <a:r>
              <a:rPr lang="en-US" sz="2800" dirty="0" err="1"/>
              <a:t>discutir</a:t>
            </a:r>
            <a:r>
              <a:rPr lang="en-US" sz="2800" dirty="0"/>
              <a:t> as </a:t>
            </a:r>
            <a:r>
              <a:rPr lang="en-US" sz="2800" dirty="0" err="1"/>
              <a:t>possibilidades</a:t>
            </a:r>
            <a:r>
              <a:rPr lang="en-US" sz="2800" dirty="0"/>
              <a:t> das </a:t>
            </a:r>
            <a:r>
              <a:rPr lang="en-US" sz="2800" dirty="0" err="1"/>
              <a:t>ações</a:t>
            </a:r>
            <a:r>
              <a:rPr lang="en-US" sz="2800" dirty="0"/>
              <a:t> </a:t>
            </a:r>
            <a:r>
              <a:rPr lang="en-US" sz="2800" dirty="0" err="1"/>
              <a:t>insubordinadas</a:t>
            </a:r>
            <a:r>
              <a:rPr lang="en-US" sz="2800" dirty="0"/>
              <a:t> </a:t>
            </a:r>
            <a:r>
              <a:rPr lang="en-US" sz="2800" dirty="0" err="1"/>
              <a:t>criativamente</a:t>
            </a:r>
            <a:r>
              <a:rPr lang="en-US" sz="2800" dirty="0"/>
              <a:t> dos </a:t>
            </a:r>
            <a:r>
              <a:rPr lang="en-US" sz="2800" dirty="0" err="1"/>
              <a:t>gestores</a:t>
            </a:r>
            <a:r>
              <a:rPr lang="en-US" sz="2800" dirty="0"/>
              <a:t> e </a:t>
            </a:r>
            <a:r>
              <a:rPr lang="en-US" sz="2800" dirty="0" err="1"/>
              <a:t>professores</a:t>
            </a:r>
            <a:r>
              <a:rPr lang="en-US" sz="2800" dirty="0"/>
              <a:t>, </a:t>
            </a:r>
            <a:r>
              <a:rPr lang="en-US" sz="2800" dirty="0" err="1"/>
              <a:t>lançam</a:t>
            </a:r>
            <a:r>
              <a:rPr lang="en-US" sz="2800" dirty="0"/>
              <a:t> </a:t>
            </a:r>
            <a:r>
              <a:rPr lang="en-US" sz="2800" dirty="0" err="1"/>
              <a:t>foco</a:t>
            </a:r>
            <a:r>
              <a:rPr lang="en-US" sz="2800" dirty="0"/>
              <a:t> </a:t>
            </a:r>
            <a:r>
              <a:rPr lang="en-US" sz="2800" dirty="0" err="1"/>
              <a:t>sobre</a:t>
            </a:r>
            <a:r>
              <a:rPr lang="en-US" sz="2800" dirty="0"/>
              <a:t> o </a:t>
            </a:r>
            <a:r>
              <a:rPr lang="en-US" sz="2800" dirty="0" err="1"/>
              <a:t>fazer</a:t>
            </a:r>
            <a:r>
              <a:rPr lang="en-US" sz="2800" dirty="0"/>
              <a:t> do </a:t>
            </a:r>
            <a:r>
              <a:rPr lang="en-US" sz="2800" dirty="0" err="1"/>
              <a:t>pesquisador</a:t>
            </a:r>
            <a:r>
              <a:rPr lang="en-US" sz="2800" dirty="0"/>
              <a:t>, </a:t>
            </a:r>
            <a:r>
              <a:rPr lang="en-US" sz="2800" dirty="0" err="1"/>
              <a:t>ponderando</a:t>
            </a:r>
            <a:r>
              <a:rPr lang="en-US" sz="2800" dirty="0"/>
              <a:t> </a:t>
            </a:r>
            <a:r>
              <a:rPr lang="en-US" sz="2800" dirty="0" err="1"/>
              <a:t>sobre</a:t>
            </a:r>
            <a:r>
              <a:rPr lang="en-US" sz="2800" dirty="0"/>
              <a:t> </a:t>
            </a:r>
            <a:r>
              <a:rPr lang="en-US" sz="2800" dirty="0" err="1"/>
              <a:t>possibilidades</a:t>
            </a:r>
            <a:r>
              <a:rPr lang="en-US" sz="2800" dirty="0"/>
              <a:t> de </a:t>
            </a:r>
            <a:r>
              <a:rPr lang="en-US" sz="2800" dirty="0" err="1"/>
              <a:t>questionamentos</a:t>
            </a:r>
            <a:r>
              <a:rPr lang="en-US" sz="2800" dirty="0"/>
              <a:t> </a:t>
            </a:r>
            <a:r>
              <a:rPr lang="en-US" sz="2800" dirty="0" err="1"/>
              <a:t>diante</a:t>
            </a:r>
            <a:r>
              <a:rPr lang="en-US" sz="2800" dirty="0"/>
              <a:t> de </a:t>
            </a:r>
            <a:r>
              <a:rPr lang="en-US" sz="2800" dirty="0" err="1"/>
              <a:t>sua</a:t>
            </a:r>
            <a:r>
              <a:rPr lang="en-US" sz="2800" dirty="0"/>
              <a:t> </a:t>
            </a:r>
            <a:r>
              <a:rPr lang="en-US" sz="2800" dirty="0" err="1"/>
              <a:t>produção</a:t>
            </a:r>
            <a:r>
              <a:rPr lang="en-US" sz="2800" dirty="0"/>
              <a:t> </a:t>
            </a:r>
            <a:r>
              <a:rPr lang="en-US" sz="2800" dirty="0" err="1"/>
              <a:t>científica</a:t>
            </a:r>
            <a:r>
              <a:rPr lang="en-US" sz="2800" dirty="0"/>
              <a:t> que visa a </a:t>
            </a:r>
            <a:r>
              <a:rPr lang="en-US" sz="2800" b="1" dirty="0" err="1"/>
              <a:t>ética</a:t>
            </a:r>
            <a:r>
              <a:rPr lang="en-US" sz="2800" dirty="0"/>
              <a:t> e o </a:t>
            </a:r>
            <a:r>
              <a:rPr lang="en-US" sz="2800" b="1" dirty="0" err="1"/>
              <a:t>comprometimento</a:t>
            </a:r>
            <a:r>
              <a:rPr lang="en-US" sz="2800" b="1" dirty="0"/>
              <a:t> com a </a:t>
            </a:r>
            <a:r>
              <a:rPr lang="en-US" sz="2800" b="1" dirty="0" err="1"/>
              <a:t>qualidade</a:t>
            </a:r>
            <a:r>
              <a:rPr lang="en-US" sz="2800" b="1" dirty="0"/>
              <a:t> de </a:t>
            </a:r>
            <a:r>
              <a:rPr lang="en-US" sz="2800" b="1" dirty="0" err="1"/>
              <a:t>vida</a:t>
            </a:r>
            <a:r>
              <a:rPr lang="en-US" sz="2800" b="1" dirty="0"/>
              <a:t> </a:t>
            </a:r>
            <a:r>
              <a:rPr lang="en-US" sz="2800" b="1" dirty="0" err="1"/>
              <a:t>humana</a:t>
            </a:r>
            <a:r>
              <a:rPr lang="en-US" sz="2800" dirty="0"/>
              <a:t>. </a:t>
            </a:r>
            <a:endParaRPr lang="pt-BR" sz="2800" dirty="0"/>
          </a:p>
          <a:p>
            <a:endParaRPr lang="pt-BR" dirty="0"/>
          </a:p>
        </p:txBody>
      </p:sp>
    </p:spTree>
    <p:extLst>
      <p:ext uri="{BB962C8B-B14F-4D97-AF65-F5344CB8AC3E}">
        <p14:creationId xmlns:p14="http://schemas.microsoft.com/office/powerpoint/2010/main" val="401677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23837"/>
            <a:ext cx="3425371" cy="4601183"/>
          </a:xfrm>
        </p:spPr>
        <p:txBody>
          <a:bodyPr/>
          <a:lstStyle/>
          <a:p>
            <a:r>
              <a:rPr lang="pt-BR" b="1" dirty="0">
                <a:solidFill>
                  <a:srgbClr val="92D050"/>
                </a:solidFill>
              </a:rPr>
              <a:t>  </a:t>
            </a:r>
            <a:r>
              <a:rPr lang="pt-BR" sz="3600" b="1" dirty="0">
                <a:solidFill>
                  <a:srgbClr val="92D050"/>
                </a:solidFill>
              </a:rPr>
              <a:t>CRIATIVIDADE</a:t>
            </a:r>
          </a:p>
        </p:txBody>
      </p:sp>
      <p:sp>
        <p:nvSpPr>
          <p:cNvPr id="3" name="Espaço Reservado para Conteúdo 2"/>
          <p:cNvSpPr>
            <a:spLocks noGrp="1"/>
          </p:cNvSpPr>
          <p:nvPr>
            <p:ph idx="1"/>
          </p:nvPr>
        </p:nvSpPr>
        <p:spPr>
          <a:xfrm>
            <a:off x="3425371" y="2307771"/>
            <a:ext cx="8621486" cy="4550228"/>
          </a:xfrm>
        </p:spPr>
        <p:txBody>
          <a:bodyPr>
            <a:normAutofit lnSpcReduction="10000"/>
          </a:bodyPr>
          <a:lstStyle/>
          <a:p>
            <a:r>
              <a:rPr lang="pt-BR" sz="2800" dirty="0"/>
              <a:t>Pope (2005) -  criatividade é uma característica do ser humano, que </a:t>
            </a:r>
            <a:r>
              <a:rPr lang="pt-BR" sz="2800" b="1" dirty="0"/>
              <a:t>busca resolver problemas </a:t>
            </a:r>
            <a:r>
              <a:rPr lang="pt-BR" sz="2800" dirty="0"/>
              <a:t>a todo momento, que se centra na </a:t>
            </a:r>
            <a:r>
              <a:rPr lang="pt-BR" sz="2800" b="1" dirty="0"/>
              <a:t>capacidade de construir e elaborar o novo</a:t>
            </a:r>
            <a:r>
              <a:rPr lang="pt-BR" sz="2800" dirty="0"/>
              <a:t> de forma valiosa para os outros, bem como para si mesmo.</a:t>
            </a:r>
          </a:p>
          <a:p>
            <a:r>
              <a:rPr lang="pt-BR" sz="2800" dirty="0"/>
              <a:t>D’</a:t>
            </a:r>
            <a:r>
              <a:rPr lang="pt-BR" sz="2800" dirty="0" err="1"/>
              <a:t>Ambrosio</a:t>
            </a:r>
            <a:r>
              <a:rPr lang="pt-BR" sz="2800" dirty="0"/>
              <a:t> e Lopes (2015) defendem que a criatividade humana deve se constituir de ações positivas que visem ao </a:t>
            </a:r>
            <a:r>
              <a:rPr lang="pt-BR" sz="2800" b="1" dirty="0"/>
              <a:t>bem-estar humano</a:t>
            </a:r>
            <a:r>
              <a:rPr lang="pt-BR" sz="2800" dirty="0"/>
              <a:t>, considerando a</a:t>
            </a:r>
            <a:r>
              <a:rPr lang="pt-BR" sz="2800" b="1" dirty="0"/>
              <a:t> ética </a:t>
            </a:r>
            <a:r>
              <a:rPr lang="pt-BR" sz="2800" dirty="0"/>
              <a:t>e o </a:t>
            </a:r>
            <a:r>
              <a:rPr lang="pt-BR" sz="2800" b="1" dirty="0"/>
              <a:t>respeito ao outro</a:t>
            </a:r>
            <a:r>
              <a:rPr lang="pt-BR" sz="2800" dirty="0"/>
              <a:t>.</a:t>
            </a:r>
          </a:p>
        </p:txBody>
      </p:sp>
    </p:spTree>
    <p:extLst>
      <p:ext uri="{BB962C8B-B14F-4D97-AF65-F5344CB8AC3E}">
        <p14:creationId xmlns:p14="http://schemas.microsoft.com/office/powerpoint/2010/main" val="72620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372365"/>
            <a:ext cx="3410857" cy="1325563"/>
          </a:xfrm>
        </p:spPr>
        <p:txBody>
          <a:bodyPr>
            <a:normAutofit/>
          </a:bodyPr>
          <a:lstStyle/>
          <a:p>
            <a:pPr algn="ctr"/>
            <a:r>
              <a:rPr lang="pt-BR" sz="3600" b="1" dirty="0">
                <a:solidFill>
                  <a:srgbClr val="92D050"/>
                </a:solidFill>
              </a:rPr>
              <a:t>Robert Fisher (2009)</a:t>
            </a:r>
          </a:p>
        </p:txBody>
      </p:sp>
      <p:sp>
        <p:nvSpPr>
          <p:cNvPr id="3" name="Espaço Reservado para Conteúdo 2"/>
          <p:cNvSpPr>
            <a:spLocks noGrp="1"/>
          </p:cNvSpPr>
          <p:nvPr>
            <p:ph idx="1"/>
          </p:nvPr>
        </p:nvSpPr>
        <p:spPr>
          <a:xfrm>
            <a:off x="3653275" y="2400226"/>
            <a:ext cx="8408095" cy="5887233"/>
          </a:xfrm>
        </p:spPr>
        <p:txBody>
          <a:bodyPr>
            <a:noAutofit/>
          </a:bodyPr>
          <a:lstStyle/>
          <a:p>
            <a:r>
              <a:rPr lang="pt-BR" sz="2800" dirty="0"/>
              <a:t>O poder de invenção da mente nos permite criar novas ideias sobre o mundo.</a:t>
            </a:r>
          </a:p>
          <a:p>
            <a:r>
              <a:rPr lang="pt-BR" sz="2800" dirty="0"/>
              <a:t>O pensamento se faz criativo mediante o uso da imaginação. </a:t>
            </a:r>
          </a:p>
          <a:p>
            <a:r>
              <a:rPr lang="pt-BR" sz="2800" dirty="0"/>
              <a:t>Diálogo criativo (falar para pensar na aula) </a:t>
            </a:r>
            <a:r>
              <a:rPr lang="mr-IN" sz="2800" dirty="0"/>
              <a:t>–</a:t>
            </a:r>
            <a:r>
              <a:rPr lang="pt-BR" sz="2800" dirty="0"/>
              <a:t> características: muitas vozes, diferentes pontos de vista, especulação aberta e entendimento compartilhado.</a:t>
            </a:r>
          </a:p>
        </p:txBody>
      </p:sp>
    </p:spTree>
    <p:extLst>
      <p:ext uri="{BB962C8B-B14F-4D97-AF65-F5344CB8AC3E}">
        <p14:creationId xmlns:p14="http://schemas.microsoft.com/office/powerpoint/2010/main" val="86847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41808A-D627-7640-8D9B-21F788CE14EB}"/>
              </a:ext>
            </a:extLst>
          </p:cNvPr>
          <p:cNvSpPr>
            <a:spLocks noGrp="1"/>
          </p:cNvSpPr>
          <p:nvPr>
            <p:ph type="title"/>
          </p:nvPr>
        </p:nvSpPr>
        <p:spPr>
          <a:xfrm>
            <a:off x="232825" y="1712687"/>
            <a:ext cx="3169085" cy="5506878"/>
          </a:xfrm>
        </p:spPr>
        <p:txBody>
          <a:bodyPr>
            <a:normAutofit/>
          </a:bodyPr>
          <a:lstStyle/>
          <a:p>
            <a:pPr algn="ctr"/>
            <a:r>
              <a:rPr lang="pt-BR" sz="3600" b="1" dirty="0">
                <a:solidFill>
                  <a:srgbClr val="92D050"/>
                </a:solidFill>
              </a:rPr>
              <a:t>Criatividade na prática do educador matemático</a:t>
            </a:r>
            <a:br>
              <a:rPr lang="pt-BR" sz="3600" b="1" dirty="0">
                <a:solidFill>
                  <a:srgbClr val="92D050"/>
                </a:solidFill>
              </a:rPr>
            </a:br>
            <a:br>
              <a:rPr lang="pt-BR" sz="3600" b="1" dirty="0">
                <a:solidFill>
                  <a:srgbClr val="92D050"/>
                </a:solidFill>
              </a:rPr>
            </a:br>
            <a:r>
              <a:rPr lang="pt-BR" sz="3600" b="1" dirty="0">
                <a:solidFill>
                  <a:srgbClr val="92D050"/>
                </a:solidFill>
              </a:rPr>
              <a:t>D’</a:t>
            </a:r>
            <a:r>
              <a:rPr lang="pt-BR" sz="3600" b="1" dirty="0" err="1">
                <a:solidFill>
                  <a:srgbClr val="92D050"/>
                </a:solidFill>
              </a:rPr>
              <a:t>Ambrosio</a:t>
            </a:r>
            <a:r>
              <a:rPr lang="pt-BR" sz="3600" b="1" dirty="0">
                <a:solidFill>
                  <a:srgbClr val="92D050"/>
                </a:solidFill>
              </a:rPr>
              <a:t> e Lopes (2015) </a:t>
            </a:r>
          </a:p>
        </p:txBody>
      </p:sp>
      <p:sp>
        <p:nvSpPr>
          <p:cNvPr id="3" name="Espaço Reservado para Conteúdo 2">
            <a:extLst>
              <a:ext uri="{FF2B5EF4-FFF2-40B4-BE49-F238E27FC236}">
                <a16:creationId xmlns:a16="http://schemas.microsoft.com/office/drawing/2014/main" id="{7314B003-F4F9-C348-873E-204041692A32}"/>
              </a:ext>
            </a:extLst>
          </p:cNvPr>
          <p:cNvSpPr>
            <a:spLocks noGrp="1"/>
          </p:cNvSpPr>
          <p:nvPr>
            <p:ph idx="1"/>
          </p:nvPr>
        </p:nvSpPr>
        <p:spPr>
          <a:xfrm>
            <a:off x="3560780" y="2336799"/>
            <a:ext cx="8631220" cy="4615145"/>
          </a:xfrm>
        </p:spPr>
        <p:txBody>
          <a:bodyPr>
            <a:noAutofit/>
          </a:bodyPr>
          <a:lstStyle/>
          <a:p>
            <a:pPr marL="0" indent="0">
              <a:buNone/>
            </a:pPr>
            <a:r>
              <a:rPr lang="pt-BR" sz="2800" dirty="0">
                <a:latin typeface="+mj-lt"/>
              </a:rPr>
              <a:t>A criatividade é o princípio orientador das práticas que: </a:t>
            </a:r>
          </a:p>
          <a:p>
            <a:pPr>
              <a:buFont typeface="Wingdings" pitchFamily="2" charset="2"/>
              <a:buChar char="Ø"/>
            </a:pPr>
            <a:r>
              <a:rPr lang="pt-BR" sz="2800" dirty="0">
                <a:latin typeface="+mj-lt"/>
              </a:rPr>
              <a:t> são sensíveis ao contexto; </a:t>
            </a:r>
          </a:p>
          <a:p>
            <a:pPr>
              <a:buFont typeface="Wingdings" pitchFamily="2" charset="2"/>
              <a:buChar char="Ø"/>
            </a:pPr>
            <a:r>
              <a:rPr lang="pt-BR" sz="2800" dirty="0">
                <a:latin typeface="+mj-lt"/>
              </a:rPr>
              <a:t> respeitam a diversidade; </a:t>
            </a:r>
          </a:p>
          <a:p>
            <a:pPr>
              <a:buFont typeface="Wingdings" pitchFamily="2" charset="2"/>
              <a:buChar char="Ø"/>
            </a:pPr>
            <a:r>
              <a:rPr lang="pt-BR" sz="2800" dirty="0">
                <a:latin typeface="+mj-lt"/>
              </a:rPr>
              <a:t> consideram as multiplicidade nas formas de pensar;</a:t>
            </a:r>
          </a:p>
          <a:p>
            <a:pPr>
              <a:buFont typeface="Wingdings" pitchFamily="2" charset="2"/>
              <a:buChar char="Ø"/>
            </a:pPr>
            <a:r>
              <a:rPr lang="pt-BR" sz="2800" dirty="0">
                <a:latin typeface="+mj-lt"/>
              </a:rPr>
              <a:t> permitem a elaboração de procedimentos diferenciados; </a:t>
            </a:r>
          </a:p>
          <a:p>
            <a:pPr>
              <a:buFont typeface="Wingdings" pitchFamily="2" charset="2"/>
              <a:buChar char="Ø"/>
            </a:pPr>
            <a:r>
              <a:rPr lang="pt-BR" sz="2800" dirty="0">
                <a:latin typeface="+mj-lt"/>
              </a:rPr>
              <a:t> partem do dar voz e ouvir os alunos. </a:t>
            </a:r>
          </a:p>
        </p:txBody>
      </p:sp>
    </p:spTree>
    <p:extLst>
      <p:ext uri="{BB962C8B-B14F-4D97-AF65-F5344CB8AC3E}">
        <p14:creationId xmlns:p14="http://schemas.microsoft.com/office/powerpoint/2010/main" val="256936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F80C4-30E3-F947-9286-4E365E86EAF7}"/>
              </a:ext>
            </a:extLst>
          </p:cNvPr>
          <p:cNvSpPr>
            <a:spLocks noGrp="1"/>
          </p:cNvSpPr>
          <p:nvPr>
            <p:ph type="title"/>
          </p:nvPr>
        </p:nvSpPr>
        <p:spPr>
          <a:xfrm>
            <a:off x="422089" y="2099980"/>
            <a:ext cx="3344450" cy="4758020"/>
          </a:xfrm>
        </p:spPr>
        <p:txBody>
          <a:bodyPr>
            <a:normAutofit fontScale="90000"/>
          </a:bodyPr>
          <a:lstStyle/>
          <a:p>
            <a:r>
              <a:rPr lang="pt-BR" b="1" dirty="0">
                <a:solidFill>
                  <a:srgbClr val="92D050"/>
                </a:solidFill>
              </a:rPr>
              <a:t>Habilidades requeridas ao pensamento crítico</a:t>
            </a:r>
            <a:br>
              <a:rPr lang="pt-BR" dirty="0">
                <a:solidFill>
                  <a:srgbClr val="92D050"/>
                </a:solidFill>
              </a:rPr>
            </a:br>
            <a:br>
              <a:rPr lang="pt-BR" dirty="0">
                <a:solidFill>
                  <a:srgbClr val="92D050"/>
                </a:solidFill>
              </a:rPr>
            </a:br>
            <a:r>
              <a:rPr lang="pt-BR" dirty="0">
                <a:solidFill>
                  <a:srgbClr val="92D050"/>
                </a:solidFill>
              </a:rPr>
              <a:t>Diane </a:t>
            </a:r>
            <a:r>
              <a:rPr lang="pt-BR" dirty="0" err="1">
                <a:solidFill>
                  <a:srgbClr val="92D050"/>
                </a:solidFill>
              </a:rPr>
              <a:t>Halpern</a:t>
            </a:r>
            <a:r>
              <a:rPr lang="pt-BR" dirty="0">
                <a:solidFill>
                  <a:srgbClr val="92D050"/>
                </a:solidFill>
              </a:rPr>
              <a:t> (1996)</a:t>
            </a:r>
            <a:br>
              <a:rPr lang="pt-BR" dirty="0"/>
            </a:br>
            <a:endParaRPr lang="pt-BR" dirty="0"/>
          </a:p>
        </p:txBody>
      </p:sp>
      <p:sp>
        <p:nvSpPr>
          <p:cNvPr id="3" name="Espaço Reservado para Conteúdo 2">
            <a:extLst>
              <a:ext uri="{FF2B5EF4-FFF2-40B4-BE49-F238E27FC236}">
                <a16:creationId xmlns:a16="http://schemas.microsoft.com/office/drawing/2014/main" id="{70DEB96F-AC77-4F45-B761-7211849D6B89}"/>
              </a:ext>
            </a:extLst>
          </p:cNvPr>
          <p:cNvSpPr>
            <a:spLocks noGrp="1"/>
          </p:cNvSpPr>
          <p:nvPr>
            <p:ph idx="1"/>
          </p:nvPr>
        </p:nvSpPr>
        <p:spPr>
          <a:xfrm>
            <a:off x="3449783" y="2369126"/>
            <a:ext cx="8437418" cy="4488873"/>
          </a:xfrm>
        </p:spPr>
        <p:txBody>
          <a:bodyPr>
            <a:normAutofit fontScale="92500" lnSpcReduction="20000"/>
          </a:bodyPr>
          <a:lstStyle/>
          <a:p>
            <a:pPr>
              <a:buFont typeface="Wingdings" pitchFamily="2" charset="2"/>
              <a:buChar char="ü"/>
            </a:pPr>
            <a:r>
              <a:rPr lang="pt-BR" sz="3600" dirty="0">
                <a:latin typeface="+mj-lt"/>
              </a:rPr>
              <a:t>Habilidades de raciocínio verbal</a:t>
            </a:r>
          </a:p>
          <a:p>
            <a:pPr>
              <a:buFont typeface="Wingdings" pitchFamily="2" charset="2"/>
              <a:buChar char="ü"/>
            </a:pPr>
            <a:r>
              <a:rPr lang="pt-BR" sz="3600" dirty="0">
                <a:latin typeface="+mj-lt"/>
              </a:rPr>
              <a:t> Habilidades de análise de argumentos</a:t>
            </a:r>
          </a:p>
          <a:p>
            <a:pPr>
              <a:buFont typeface="Wingdings" pitchFamily="2" charset="2"/>
              <a:buChar char="ü"/>
            </a:pPr>
            <a:r>
              <a:rPr lang="pt-BR" sz="3600" dirty="0">
                <a:latin typeface="+mj-lt"/>
              </a:rPr>
              <a:t>Habilidades em pensar como teste de hipóteses</a:t>
            </a:r>
          </a:p>
          <a:p>
            <a:pPr>
              <a:buFont typeface="Wingdings" pitchFamily="2" charset="2"/>
              <a:buChar char="ü"/>
            </a:pPr>
            <a:r>
              <a:rPr lang="pt-BR" sz="3600" dirty="0">
                <a:latin typeface="+mj-lt"/>
              </a:rPr>
              <a:t>Conhecimento de probabilidade e incerteza</a:t>
            </a:r>
          </a:p>
          <a:p>
            <a:pPr>
              <a:buFont typeface="Wingdings" pitchFamily="2" charset="2"/>
              <a:buChar char="ü"/>
            </a:pPr>
            <a:r>
              <a:rPr lang="pt-BR" sz="3600" dirty="0">
                <a:latin typeface="+mj-lt"/>
              </a:rPr>
              <a:t>Tomada de decisões e habilidades de resolução de problemas</a:t>
            </a:r>
          </a:p>
          <a:p>
            <a:endParaRPr lang="pt-BR" dirty="0"/>
          </a:p>
          <a:p>
            <a:endParaRPr lang="pt-BR" dirty="0"/>
          </a:p>
        </p:txBody>
      </p:sp>
    </p:spTree>
    <p:extLst>
      <p:ext uri="{BB962C8B-B14F-4D97-AF65-F5344CB8AC3E}">
        <p14:creationId xmlns:p14="http://schemas.microsoft.com/office/powerpoint/2010/main" val="122525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EE0AF58-7D40-2146-B027-95FBFBD39B94}"/>
              </a:ext>
            </a:extLst>
          </p:cNvPr>
          <p:cNvSpPr>
            <a:spLocks noGrp="1"/>
          </p:cNvSpPr>
          <p:nvPr>
            <p:ph idx="1"/>
          </p:nvPr>
        </p:nvSpPr>
        <p:spPr>
          <a:xfrm>
            <a:off x="300942" y="2349660"/>
            <a:ext cx="11891058" cy="4508339"/>
          </a:xfrm>
        </p:spPr>
        <p:txBody>
          <a:bodyPr>
            <a:normAutofit/>
          </a:bodyPr>
          <a:lstStyle/>
          <a:p>
            <a:r>
              <a:rPr lang="pt-BR" sz="2600" dirty="0">
                <a:ea typeface="Calibri" charset="0"/>
                <a:cs typeface="Calibri" charset="0"/>
              </a:rPr>
              <a:t>Sensibilidade para ler o outro e entender um outro contexto, que revela sempre uma outra realidade;</a:t>
            </a:r>
          </a:p>
          <a:p>
            <a:r>
              <a:rPr lang="pt-BR" sz="2600" dirty="0">
                <a:ea typeface="Calibri" charset="0"/>
                <a:cs typeface="Calibri" charset="0"/>
              </a:rPr>
              <a:t>Coerência em nossas ações profissionais, de forma a compreendermos o processo de elaboração de investigação de nossos pares, respeitando suas opções teóricas e metodológicas de modo a apresentar críticas que sejam delineadas pela perspectiva de contribuição qualitativa para área;</a:t>
            </a:r>
          </a:p>
          <a:p>
            <a:r>
              <a:rPr lang="pt-BR" sz="2600" dirty="0">
                <a:ea typeface="Calibri" charset="0"/>
                <a:cs typeface="Calibri" charset="0"/>
              </a:rPr>
              <a:t>Redimensionar velhas ideias, reler conceitos predefinidos, para se abrir ao novo, em prol de outras aprendizagens, que atendam a diversidade de comunidades;</a:t>
            </a:r>
          </a:p>
          <a:p>
            <a:pPr>
              <a:buFont typeface="Wingdings" pitchFamily="2" charset="2"/>
              <a:buChar char="Ø"/>
            </a:pPr>
            <a:endParaRPr lang="pt-BR" dirty="0"/>
          </a:p>
        </p:txBody>
      </p:sp>
      <p:sp>
        <p:nvSpPr>
          <p:cNvPr id="4" name="CaixaDeTexto 3">
            <a:extLst>
              <a:ext uri="{FF2B5EF4-FFF2-40B4-BE49-F238E27FC236}">
                <a16:creationId xmlns:a16="http://schemas.microsoft.com/office/drawing/2014/main" id="{433545C5-5812-7E49-A41D-3635B2AB9AC3}"/>
              </a:ext>
            </a:extLst>
          </p:cNvPr>
          <p:cNvSpPr txBox="1"/>
          <p:nvPr/>
        </p:nvSpPr>
        <p:spPr>
          <a:xfrm>
            <a:off x="858982" y="618719"/>
            <a:ext cx="9722208" cy="1200329"/>
          </a:xfrm>
          <a:prstGeom prst="rect">
            <a:avLst/>
          </a:prstGeom>
          <a:noFill/>
        </p:spPr>
        <p:txBody>
          <a:bodyPr wrap="square" rtlCol="0">
            <a:spAutoFit/>
          </a:bodyPr>
          <a:lstStyle/>
          <a:p>
            <a:pPr algn="ctr"/>
            <a:r>
              <a:rPr lang="pt-BR" sz="3600" b="1" dirty="0">
                <a:solidFill>
                  <a:srgbClr val="92D050"/>
                </a:solidFill>
              </a:rPr>
              <a:t>Ações que dialogam </a:t>
            </a:r>
            <a:br>
              <a:rPr lang="pt-BR" sz="3600" b="1" dirty="0">
                <a:solidFill>
                  <a:srgbClr val="92D050"/>
                </a:solidFill>
              </a:rPr>
            </a:br>
            <a:r>
              <a:rPr lang="pt-BR" sz="3600" b="1" dirty="0">
                <a:solidFill>
                  <a:srgbClr val="92D050"/>
                </a:solidFill>
              </a:rPr>
              <a:t>com a insubordinação criativa</a:t>
            </a:r>
            <a:endParaRPr lang="pt-BR" sz="3600" dirty="0"/>
          </a:p>
        </p:txBody>
      </p:sp>
    </p:spTree>
    <p:extLst>
      <p:ext uri="{BB962C8B-B14F-4D97-AF65-F5344CB8AC3E}">
        <p14:creationId xmlns:p14="http://schemas.microsoft.com/office/powerpoint/2010/main" val="3082476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EE0AF58-7D40-2146-B027-95FBFBD39B94}"/>
              </a:ext>
            </a:extLst>
          </p:cNvPr>
          <p:cNvSpPr>
            <a:spLocks noGrp="1"/>
          </p:cNvSpPr>
          <p:nvPr>
            <p:ph idx="1"/>
          </p:nvPr>
        </p:nvSpPr>
        <p:spPr>
          <a:xfrm>
            <a:off x="300942" y="2720051"/>
            <a:ext cx="11891058" cy="4137948"/>
          </a:xfrm>
        </p:spPr>
        <p:txBody>
          <a:bodyPr>
            <a:normAutofit/>
          </a:bodyPr>
          <a:lstStyle/>
          <a:p>
            <a:r>
              <a:rPr lang="pt-BR" sz="2800" b="1" dirty="0">
                <a:ea typeface="Calibri" charset="0"/>
                <a:cs typeface="Calibri" charset="0"/>
              </a:rPr>
              <a:t>Assumir</a:t>
            </a:r>
            <a:r>
              <a:rPr lang="pt-BR" sz="2800" dirty="0">
                <a:ea typeface="Calibri" charset="0"/>
                <a:cs typeface="Calibri" charset="0"/>
              </a:rPr>
              <a:t> o risco da decisão, bem como o trabalho de </a:t>
            </a:r>
            <a:r>
              <a:rPr lang="pt-BR" sz="2800" b="1" dirty="0">
                <a:ea typeface="Calibri" charset="0"/>
                <a:cs typeface="Calibri" charset="0"/>
              </a:rPr>
              <a:t>colaboração</a:t>
            </a:r>
            <a:r>
              <a:rPr lang="pt-BR" sz="2800" dirty="0">
                <a:ea typeface="Calibri" charset="0"/>
                <a:cs typeface="Calibri" charset="0"/>
              </a:rPr>
              <a:t>;</a:t>
            </a:r>
          </a:p>
          <a:p>
            <a:r>
              <a:rPr lang="pt-BR" sz="2800" dirty="0">
                <a:ea typeface="Calibri" charset="0"/>
                <a:cs typeface="Calibri" charset="0"/>
              </a:rPr>
              <a:t>Clareza sobre a ideologia que colocamos em movimento ao projetar, desenvolver e relatar uma pesquisa;</a:t>
            </a:r>
          </a:p>
          <a:p>
            <a:r>
              <a:rPr lang="pt-BR" sz="2800" b="1" dirty="0">
                <a:ea typeface="Calibri" charset="0"/>
                <a:cs typeface="Calibri" charset="0"/>
              </a:rPr>
              <a:t>Ruptura</a:t>
            </a:r>
            <a:r>
              <a:rPr lang="pt-BR" sz="2800" dirty="0">
                <a:ea typeface="Calibri" charset="0"/>
                <a:cs typeface="Calibri" charset="0"/>
              </a:rPr>
              <a:t> com qualquer forma de </a:t>
            </a:r>
            <a:r>
              <a:rPr lang="pt-BR" sz="2800" b="1" dirty="0">
                <a:ea typeface="Calibri" charset="0"/>
                <a:cs typeface="Calibri" charset="0"/>
              </a:rPr>
              <a:t>opressão </a:t>
            </a:r>
            <a:r>
              <a:rPr lang="pt-BR" sz="2800" dirty="0">
                <a:ea typeface="Calibri" charset="0"/>
                <a:cs typeface="Calibri" charset="0"/>
              </a:rPr>
              <a:t>que impeça o movimento de descoberta e encantamento, que impeça oportunidades de </a:t>
            </a:r>
            <a:r>
              <a:rPr lang="pt-BR" sz="2800" b="1" dirty="0">
                <a:ea typeface="Calibri" charset="0"/>
                <a:cs typeface="Calibri" charset="0"/>
              </a:rPr>
              <a:t>redefinir a vida humana em sua plenitude</a:t>
            </a:r>
            <a:r>
              <a:rPr lang="pt-BR" sz="2800" dirty="0">
                <a:ea typeface="Calibri" charset="0"/>
                <a:cs typeface="Calibri" charset="0"/>
              </a:rPr>
              <a:t>.</a:t>
            </a:r>
          </a:p>
          <a:p>
            <a:pPr>
              <a:buFont typeface="Wingdings" pitchFamily="2" charset="2"/>
              <a:buChar char="Ø"/>
            </a:pPr>
            <a:endParaRPr lang="pt-BR" dirty="0"/>
          </a:p>
        </p:txBody>
      </p:sp>
      <p:sp>
        <p:nvSpPr>
          <p:cNvPr id="4" name="CaixaDeTexto 3">
            <a:extLst>
              <a:ext uri="{FF2B5EF4-FFF2-40B4-BE49-F238E27FC236}">
                <a16:creationId xmlns:a16="http://schemas.microsoft.com/office/drawing/2014/main" id="{433545C5-5812-7E49-A41D-3635B2AB9AC3}"/>
              </a:ext>
            </a:extLst>
          </p:cNvPr>
          <p:cNvSpPr txBox="1"/>
          <p:nvPr/>
        </p:nvSpPr>
        <p:spPr>
          <a:xfrm>
            <a:off x="637309" y="577156"/>
            <a:ext cx="10471406" cy="1200329"/>
          </a:xfrm>
          <a:prstGeom prst="rect">
            <a:avLst/>
          </a:prstGeom>
          <a:noFill/>
        </p:spPr>
        <p:txBody>
          <a:bodyPr wrap="square" rtlCol="0">
            <a:spAutoFit/>
          </a:bodyPr>
          <a:lstStyle/>
          <a:p>
            <a:pPr algn="ctr"/>
            <a:r>
              <a:rPr lang="pt-BR" sz="3600" b="1" dirty="0">
                <a:solidFill>
                  <a:srgbClr val="92D050"/>
                </a:solidFill>
              </a:rPr>
              <a:t>Ações que dialogam </a:t>
            </a:r>
            <a:br>
              <a:rPr lang="pt-BR" sz="3600" b="1" dirty="0">
                <a:solidFill>
                  <a:srgbClr val="92D050"/>
                </a:solidFill>
              </a:rPr>
            </a:br>
            <a:r>
              <a:rPr lang="pt-BR" sz="3600" b="1" dirty="0">
                <a:solidFill>
                  <a:srgbClr val="92D050"/>
                </a:solidFill>
              </a:rPr>
              <a:t>com a insubordinação criativa</a:t>
            </a:r>
            <a:endParaRPr lang="pt-BR" sz="3600" dirty="0"/>
          </a:p>
        </p:txBody>
      </p:sp>
    </p:spTree>
    <p:extLst>
      <p:ext uri="{BB962C8B-B14F-4D97-AF65-F5344CB8AC3E}">
        <p14:creationId xmlns:p14="http://schemas.microsoft.com/office/powerpoint/2010/main" val="219860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5260" y="2152891"/>
            <a:ext cx="3369502" cy="4705108"/>
          </a:xfrm>
        </p:spPr>
        <p:txBody>
          <a:bodyPr>
            <a:normAutofit/>
          </a:bodyPr>
          <a:lstStyle/>
          <a:p>
            <a:pPr algn="ctr"/>
            <a:r>
              <a:rPr lang="pt-BR" sz="3600" b="1" dirty="0">
                <a:solidFill>
                  <a:srgbClr val="92D050"/>
                </a:solidFill>
              </a:rPr>
              <a:t>Sala de aula</a:t>
            </a:r>
            <a:br>
              <a:rPr lang="pt-BR" sz="3600" b="1" dirty="0">
                <a:solidFill>
                  <a:srgbClr val="92D050"/>
                </a:solidFill>
              </a:rPr>
            </a:br>
            <a:br>
              <a:rPr lang="pt-BR" sz="3600" b="1" dirty="0">
                <a:solidFill>
                  <a:srgbClr val="92D050"/>
                </a:solidFill>
              </a:rPr>
            </a:br>
            <a:r>
              <a:rPr lang="pt-BR" sz="3600" b="1" dirty="0">
                <a:solidFill>
                  <a:srgbClr val="92D050"/>
                </a:solidFill>
              </a:rPr>
              <a:t> Ideias de Beatriz D’</a:t>
            </a:r>
            <a:r>
              <a:rPr lang="pt-BR" sz="3600" b="1" dirty="0" err="1">
                <a:solidFill>
                  <a:srgbClr val="92D050"/>
                </a:solidFill>
              </a:rPr>
              <a:t>Ambrosio</a:t>
            </a:r>
            <a:endParaRPr lang="pt-BR" sz="3600" b="1" dirty="0">
              <a:solidFill>
                <a:srgbClr val="92D050"/>
              </a:solidFill>
            </a:endParaRPr>
          </a:p>
        </p:txBody>
      </p:sp>
      <p:sp>
        <p:nvSpPr>
          <p:cNvPr id="3" name="Content Placeholder 2"/>
          <p:cNvSpPr>
            <a:spLocks noGrp="1"/>
          </p:cNvSpPr>
          <p:nvPr>
            <p:ph idx="1"/>
          </p:nvPr>
        </p:nvSpPr>
        <p:spPr>
          <a:xfrm>
            <a:off x="3494762" y="2291787"/>
            <a:ext cx="8697238" cy="4566212"/>
          </a:xfrm>
        </p:spPr>
        <p:txBody>
          <a:bodyPr>
            <a:normAutofit/>
          </a:bodyPr>
          <a:lstStyle/>
          <a:p>
            <a:r>
              <a:rPr lang="pt-BR" sz="2600" dirty="0">
                <a:cs typeface="Arial"/>
              </a:rPr>
              <a:t>Uma sociedade com equidade e justiça social começa na sala de aula. </a:t>
            </a:r>
          </a:p>
          <a:p>
            <a:r>
              <a:rPr lang="pt-BR" sz="2600" dirty="0">
                <a:cs typeface="Arial"/>
              </a:rPr>
              <a:t>A sala de aula de hoje é um espelho da sociedade como um todo, com todos os seus males– com a opressão dos alunos, com relações de poder que dividem e diferenciam os alunos, com procedimentos de avaliação que angustiam os alunos e os distinguem dos outros – servindo de mecanismo que determina que alguns terão poder e outros serão oprimidos. </a:t>
            </a:r>
          </a:p>
          <a:p>
            <a:endParaRPr lang="en-US" dirty="0"/>
          </a:p>
        </p:txBody>
      </p:sp>
    </p:spTree>
    <p:extLst>
      <p:ext uri="{BB962C8B-B14F-4D97-AF65-F5344CB8AC3E}">
        <p14:creationId xmlns:p14="http://schemas.microsoft.com/office/powerpoint/2010/main" val="601383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2326510"/>
            <a:ext cx="3006435" cy="4698403"/>
          </a:xfrm>
        </p:spPr>
        <p:txBody>
          <a:bodyPr>
            <a:normAutofit fontScale="90000"/>
          </a:bodyPr>
          <a:lstStyle/>
          <a:p>
            <a:pPr algn="ctr"/>
            <a:r>
              <a:rPr lang="pt-BR" sz="3200" b="1" dirty="0">
                <a:solidFill>
                  <a:srgbClr val="92D050"/>
                </a:solidFill>
              </a:rPr>
              <a:t>Por que considerar a </a:t>
            </a:r>
            <a:r>
              <a:rPr lang="pt-BR" sz="3200" b="1" dirty="0" err="1">
                <a:solidFill>
                  <a:srgbClr val="92D050"/>
                </a:solidFill>
              </a:rPr>
              <a:t>insubordinação</a:t>
            </a:r>
            <a:r>
              <a:rPr lang="pt-BR" sz="3200" b="1" dirty="0">
                <a:solidFill>
                  <a:srgbClr val="92D050"/>
                </a:solidFill>
              </a:rPr>
              <a:t> criativa para redimensionar as </a:t>
            </a:r>
            <a:br>
              <a:rPr lang="pt-BR" sz="3200" b="1" dirty="0">
                <a:solidFill>
                  <a:srgbClr val="92D050"/>
                </a:solidFill>
              </a:rPr>
            </a:br>
            <a:r>
              <a:rPr lang="pt-BR" sz="3200" b="1" dirty="0" err="1">
                <a:solidFill>
                  <a:srgbClr val="92D050"/>
                </a:solidFill>
              </a:rPr>
              <a:t>práticas</a:t>
            </a:r>
            <a:r>
              <a:rPr lang="pt-BR" sz="3200" b="1" dirty="0">
                <a:solidFill>
                  <a:srgbClr val="92D050"/>
                </a:solidFill>
              </a:rPr>
              <a:t> dos educadores? </a:t>
            </a:r>
            <a:br>
              <a:rPr lang="pt-BR" sz="2400" b="1" dirty="0"/>
            </a:br>
            <a:endParaRPr lang="pt-BR" sz="2400" b="1" dirty="0"/>
          </a:p>
        </p:txBody>
      </p:sp>
      <p:sp>
        <p:nvSpPr>
          <p:cNvPr id="3" name="Espaço Reservado para Conteúdo 2"/>
          <p:cNvSpPr>
            <a:spLocks noGrp="1"/>
          </p:cNvSpPr>
          <p:nvPr>
            <p:ph idx="1"/>
          </p:nvPr>
        </p:nvSpPr>
        <p:spPr>
          <a:xfrm>
            <a:off x="3228109" y="2326510"/>
            <a:ext cx="8963891" cy="4531490"/>
          </a:xfrm>
        </p:spPr>
        <p:txBody>
          <a:bodyPr>
            <a:normAutofit fontScale="85000" lnSpcReduction="10000"/>
          </a:bodyPr>
          <a:lstStyle/>
          <a:p>
            <a:r>
              <a:rPr lang="pt-BR" sz="2800" dirty="0"/>
              <a:t>Atrever-se a </a:t>
            </a:r>
            <a:r>
              <a:rPr lang="pt-BR" sz="2800" b="1" dirty="0"/>
              <a:t>criar e ousar na </a:t>
            </a:r>
            <a:r>
              <a:rPr lang="pt-BR" sz="2800" b="1" dirty="0" err="1"/>
              <a:t>ação</a:t>
            </a:r>
            <a:r>
              <a:rPr lang="pt-BR" sz="2800" b="1" dirty="0"/>
              <a:t> docente </a:t>
            </a:r>
            <a:r>
              <a:rPr lang="pt-BR" sz="2800" dirty="0"/>
              <a:t>decorre do desejo de promover uma aprendizagem na qual os estudantes atribuam significados ao conhecimento. </a:t>
            </a:r>
          </a:p>
          <a:p>
            <a:r>
              <a:rPr lang="pt-BR" sz="2800" dirty="0"/>
              <a:t>Percebemos como relevante abordar aspectos relacionados à </a:t>
            </a:r>
            <a:r>
              <a:rPr lang="pt-BR" sz="2800" dirty="0" err="1"/>
              <a:t>constituição</a:t>
            </a:r>
            <a:r>
              <a:rPr lang="pt-BR" sz="2800" dirty="0"/>
              <a:t> do educador no que se refere: </a:t>
            </a:r>
          </a:p>
          <a:p>
            <a:pPr>
              <a:buFont typeface="Wingdings" pitchFamily="2" charset="2"/>
              <a:buChar char="ü"/>
            </a:pPr>
            <a:r>
              <a:rPr lang="pt-BR" sz="2800" dirty="0"/>
              <a:t>à complexidade da sala de aula e da pesquisa; </a:t>
            </a:r>
          </a:p>
          <a:p>
            <a:pPr>
              <a:buFont typeface="Wingdings" pitchFamily="2" charset="2"/>
              <a:buChar char="ü"/>
            </a:pPr>
            <a:r>
              <a:rPr lang="pt-BR" sz="2800" dirty="0"/>
              <a:t>ao processo reflexivo sobre suas </a:t>
            </a:r>
            <a:r>
              <a:rPr lang="pt-BR" sz="2800" dirty="0" err="1"/>
              <a:t>práticas</a:t>
            </a:r>
            <a:r>
              <a:rPr lang="pt-BR" sz="2800" dirty="0"/>
              <a:t>; </a:t>
            </a:r>
          </a:p>
          <a:p>
            <a:pPr>
              <a:buFont typeface="Wingdings" pitchFamily="2" charset="2"/>
              <a:buChar char="ü"/>
            </a:pPr>
            <a:r>
              <a:rPr lang="pt-BR" sz="2800" dirty="0"/>
              <a:t>à autonomia do professor e do pesquisador; </a:t>
            </a:r>
          </a:p>
          <a:p>
            <a:pPr>
              <a:buFont typeface="Wingdings" pitchFamily="2" charset="2"/>
              <a:buChar char="ü"/>
            </a:pPr>
            <a:r>
              <a:rPr lang="pt-BR" sz="2800" dirty="0"/>
              <a:t>ao trabalho colaborativo; </a:t>
            </a:r>
          </a:p>
          <a:p>
            <a:pPr>
              <a:buFont typeface="Wingdings" pitchFamily="2" charset="2"/>
              <a:buChar char="ü"/>
            </a:pPr>
            <a:r>
              <a:rPr lang="pt-BR" sz="2800" dirty="0"/>
              <a:t>à criatividade no fazer </a:t>
            </a:r>
            <a:r>
              <a:rPr lang="pt-BR" sz="2800" dirty="0" err="1"/>
              <a:t>pedagógico</a:t>
            </a:r>
            <a:r>
              <a:rPr lang="pt-BR" sz="2800" dirty="0"/>
              <a:t> e investigativo. </a:t>
            </a:r>
          </a:p>
          <a:p>
            <a:endParaRPr lang="pt-BR" dirty="0"/>
          </a:p>
        </p:txBody>
      </p:sp>
    </p:spTree>
    <p:extLst>
      <p:ext uri="{BB962C8B-B14F-4D97-AF65-F5344CB8AC3E}">
        <p14:creationId xmlns:p14="http://schemas.microsoft.com/office/powerpoint/2010/main" val="235356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0312" y="2776977"/>
            <a:ext cx="3324407" cy="3304509"/>
          </a:xfrm>
        </p:spPr>
        <p:txBody>
          <a:bodyPr>
            <a:normAutofit/>
          </a:bodyPr>
          <a:lstStyle/>
          <a:p>
            <a:pPr algn="ctr"/>
            <a:r>
              <a:rPr lang="pt-BR" b="1" dirty="0">
                <a:solidFill>
                  <a:srgbClr val="92D050"/>
                </a:solidFill>
              </a:rPr>
              <a:t>Desafio para educadores</a:t>
            </a:r>
            <a:br>
              <a:rPr lang="pt-BR" b="1" dirty="0">
                <a:solidFill>
                  <a:srgbClr val="92D050"/>
                </a:solidFill>
              </a:rPr>
            </a:br>
            <a:r>
              <a:rPr lang="pt-BR" b="1" dirty="0">
                <a:solidFill>
                  <a:srgbClr val="92D050"/>
                </a:solidFill>
              </a:rPr>
              <a:t>Beatriz D’</a:t>
            </a:r>
            <a:r>
              <a:rPr lang="pt-BR" b="1" dirty="0" err="1">
                <a:solidFill>
                  <a:srgbClr val="92D050"/>
                </a:solidFill>
              </a:rPr>
              <a:t>Ambrosio</a:t>
            </a:r>
            <a:r>
              <a:rPr lang="pt-BR" b="1" dirty="0">
                <a:solidFill>
                  <a:srgbClr val="92D050"/>
                </a:solidFill>
              </a:rPr>
              <a:t> (2015)</a:t>
            </a:r>
          </a:p>
        </p:txBody>
      </p:sp>
      <p:sp>
        <p:nvSpPr>
          <p:cNvPr id="3" name="Content Placeholder 2"/>
          <p:cNvSpPr>
            <a:spLocks noGrp="1"/>
          </p:cNvSpPr>
          <p:nvPr>
            <p:ph idx="1"/>
          </p:nvPr>
        </p:nvSpPr>
        <p:spPr>
          <a:xfrm>
            <a:off x="3474719" y="2322286"/>
            <a:ext cx="8587845" cy="4535714"/>
          </a:xfrm>
        </p:spPr>
        <p:txBody>
          <a:bodyPr>
            <a:normAutofit fontScale="85000" lnSpcReduction="10000"/>
          </a:bodyPr>
          <a:lstStyle/>
          <a:p>
            <a:r>
              <a:rPr lang="pt-BR" sz="3200" dirty="0">
                <a:cs typeface="Arial"/>
              </a:rPr>
              <a:t>Precisamos auxiliar as novas gerações a se uma </a:t>
            </a:r>
            <a:r>
              <a:rPr lang="pt-BR" sz="3200" dirty="0" err="1">
                <a:cs typeface="Arial"/>
              </a:rPr>
              <a:t>empoderarem</a:t>
            </a:r>
            <a:r>
              <a:rPr lang="pt-BR" sz="3200" dirty="0">
                <a:cs typeface="Arial"/>
              </a:rPr>
              <a:t> e serem capazes de colaborar para criar um mundo em que todo cidadão tenha acesso aos Direitos Humanos Básicos. </a:t>
            </a:r>
          </a:p>
          <a:p>
            <a:r>
              <a:rPr lang="pt-BR" sz="3200" dirty="0">
                <a:cs typeface="Arial"/>
              </a:rPr>
              <a:t>Um mundo em que nenhum ser humano deve passar fome, deixar de ter abrigo, água limpa, ou saneamento básico, viver na exclusão social ou econômica, ou viver sem acesso aos serviços básicos de saúde e educação. Esses são os direitos humanos, e formam o alicerce para uma vida com dignidade. </a:t>
            </a:r>
          </a:p>
          <a:p>
            <a:endParaRPr lang="en-US" dirty="0"/>
          </a:p>
        </p:txBody>
      </p:sp>
    </p:spTree>
    <p:extLst>
      <p:ext uri="{BB962C8B-B14F-4D97-AF65-F5344CB8AC3E}">
        <p14:creationId xmlns:p14="http://schemas.microsoft.com/office/powerpoint/2010/main" val="247355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Google Shape;110;p3"/>
          <p:cNvSpPr txBox="1">
            <a:spLocks noGrp="1"/>
          </p:cNvSpPr>
          <p:nvPr>
            <p:ph type="title" hasCustomPrompt="1"/>
          </p:nvPr>
        </p:nvSpPr>
        <p:spPr>
          <a:xfrm>
            <a:off x="838200" y="690347"/>
            <a:ext cx="10515600" cy="1325563"/>
          </a:xfrm>
          <a:solidFill>
            <a:srgbClr val="27A9C3"/>
          </a:solidFill>
        </p:spPr>
        <p:txBody>
          <a:bodyPr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chemeClr val="lt1"/>
              </a:buClr>
              <a:buSzPts val="2520"/>
              <a:buFont typeface="Gill Sans"/>
              <a:buNone/>
            </a:pPr>
            <a:r>
              <a:rPr kumimoji="0" lang="pt-BR" b="1" i="0" u="none" strike="noStrike" kern="1200" cap="none" spc="0" normalizeH="0" baseline="0" noProof="1">
                <a:solidFill>
                  <a:schemeClr val="bg1"/>
                </a:solidFill>
                <a:latin typeface="Sitka Subheading" panose="02000505000000020004" charset="0"/>
                <a:ea typeface="+mj-ea"/>
              </a:rPr>
              <a:t>  INSUBORDINAÇÃO CRIATIVA EM EDUCAÇÃO</a:t>
            </a:r>
            <a:endParaRPr kumimoji="0" lang="pt-BR" b="0" i="0" u="none" strike="noStrike" kern="1200" cap="none" spc="0" normalizeH="0" baseline="0" noProof="1">
              <a:solidFill>
                <a:schemeClr val="bg1"/>
              </a:solidFill>
              <a:latin typeface="+mj-lt"/>
              <a:ea typeface="+mj-ea"/>
              <a:cs typeface="+mj-cs"/>
            </a:endParaRPr>
          </a:p>
        </p:txBody>
      </p:sp>
      <p:sp>
        <p:nvSpPr>
          <p:cNvPr id="2" name="CaixaDeTexto 1">
            <a:extLst>
              <a:ext uri="{FF2B5EF4-FFF2-40B4-BE49-F238E27FC236}">
                <a16:creationId xmlns:a16="http://schemas.microsoft.com/office/drawing/2014/main" id="{DC4769B8-6A54-1045-A775-21760E44612E}"/>
              </a:ext>
            </a:extLst>
          </p:cNvPr>
          <p:cNvSpPr txBox="1"/>
          <p:nvPr/>
        </p:nvSpPr>
        <p:spPr>
          <a:xfrm>
            <a:off x="938408" y="2952654"/>
            <a:ext cx="10648167" cy="2031325"/>
          </a:xfrm>
          <a:prstGeom prst="rect">
            <a:avLst/>
          </a:prstGeom>
          <a:noFill/>
        </p:spPr>
        <p:txBody>
          <a:bodyPr wrap="square" rtlCol="0">
            <a:spAutoFit/>
          </a:bodyPr>
          <a:lstStyle/>
          <a:p>
            <a:pPr algn="ctr"/>
            <a:r>
              <a:rPr lang="pt-BR" sz="3600" dirty="0"/>
              <a:t>Equidade, solidariedade e respeito à diversidade </a:t>
            </a:r>
          </a:p>
          <a:p>
            <a:pPr algn="ctr"/>
            <a:r>
              <a:rPr lang="pt-BR" sz="3600" dirty="0"/>
              <a:t>são valores essenciais aos projetos de </a:t>
            </a:r>
          </a:p>
          <a:p>
            <a:pPr algn="ctr"/>
            <a:r>
              <a:rPr lang="pt-BR" sz="3600" dirty="0"/>
              <a:t>sociedade de matizes humanistas. </a:t>
            </a:r>
          </a:p>
          <a:p>
            <a:endParaRPr lang="pt-BR" dirty="0"/>
          </a:p>
        </p:txBody>
      </p:sp>
    </p:spTree>
    <p:extLst>
      <p:ext uri="{BB962C8B-B14F-4D97-AF65-F5344CB8AC3E}">
        <p14:creationId xmlns:p14="http://schemas.microsoft.com/office/powerpoint/2010/main" val="411200788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391660F-A739-1B4A-92EF-B8A4A7D9BE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72" y="1654629"/>
            <a:ext cx="11234257" cy="5203371"/>
          </a:xfrm>
          <a:prstGeom prst="rect">
            <a:avLst/>
          </a:prstGeom>
          <a:noFill/>
          <a:ln cmpd="sng">
            <a:solidFill>
              <a:srgbClr val="000000"/>
            </a:solidFill>
          </a:ln>
        </p:spPr>
      </p:pic>
      <p:sp>
        <p:nvSpPr>
          <p:cNvPr id="3" name="CaixaDeTexto 2">
            <a:extLst>
              <a:ext uri="{FF2B5EF4-FFF2-40B4-BE49-F238E27FC236}">
                <a16:creationId xmlns:a16="http://schemas.microsoft.com/office/drawing/2014/main" id="{3E2DE378-0F3A-BF4B-BEFF-E4E997FB241B}"/>
              </a:ext>
            </a:extLst>
          </p:cNvPr>
          <p:cNvSpPr txBox="1"/>
          <p:nvPr/>
        </p:nvSpPr>
        <p:spPr>
          <a:xfrm>
            <a:off x="885172" y="523707"/>
            <a:ext cx="10697227" cy="1015663"/>
          </a:xfrm>
          <a:prstGeom prst="rect">
            <a:avLst/>
          </a:prstGeom>
          <a:noFill/>
        </p:spPr>
        <p:txBody>
          <a:bodyPr wrap="square" rtlCol="0">
            <a:spAutoFit/>
          </a:bodyPr>
          <a:lstStyle/>
          <a:p>
            <a:pPr algn="ctr"/>
            <a:r>
              <a:rPr lang="pt-BR" sz="3200" b="1" dirty="0">
                <a:solidFill>
                  <a:srgbClr val="92D050"/>
                </a:solidFill>
              </a:rPr>
              <a:t>DESIGN PEDAGÓGICO</a:t>
            </a:r>
          </a:p>
          <a:p>
            <a:pPr algn="ctr"/>
            <a:r>
              <a:rPr lang="pt-BR" sz="2800" b="1" dirty="0">
                <a:solidFill>
                  <a:srgbClr val="92D050"/>
                </a:solidFill>
              </a:rPr>
              <a:t>Corrêa, 2019, p. 177</a:t>
            </a:r>
          </a:p>
        </p:txBody>
      </p:sp>
    </p:spTree>
    <p:extLst>
      <p:ext uri="{BB962C8B-B14F-4D97-AF65-F5344CB8AC3E}">
        <p14:creationId xmlns:p14="http://schemas.microsoft.com/office/powerpoint/2010/main" val="2063253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B6745-AE86-344E-8F91-C5E3A07AC9F3}"/>
              </a:ext>
            </a:extLst>
          </p:cNvPr>
          <p:cNvSpPr>
            <a:spLocks noGrp="1"/>
          </p:cNvSpPr>
          <p:nvPr>
            <p:ph type="title"/>
          </p:nvPr>
        </p:nvSpPr>
        <p:spPr>
          <a:xfrm>
            <a:off x="736600" y="682172"/>
            <a:ext cx="10515600" cy="1325563"/>
          </a:xfrm>
        </p:spPr>
        <p:txBody>
          <a:bodyPr>
            <a:normAutofit/>
          </a:bodyPr>
          <a:lstStyle/>
          <a:p>
            <a:pPr algn="ctr"/>
            <a:r>
              <a:rPr lang="pt-BR" sz="2800" b="1" dirty="0">
                <a:solidFill>
                  <a:srgbClr val="92D050"/>
                </a:solidFill>
              </a:rPr>
              <a:t>Narrativa de Solange, 4/4/2018 </a:t>
            </a:r>
            <a:br>
              <a:rPr lang="pt-BR" sz="2800" dirty="0">
                <a:solidFill>
                  <a:srgbClr val="92D050"/>
                </a:solidFill>
              </a:rPr>
            </a:br>
            <a:r>
              <a:rPr lang="pt-BR" sz="2800" b="1" dirty="0">
                <a:solidFill>
                  <a:srgbClr val="92D050"/>
                </a:solidFill>
              </a:rPr>
              <a:t>Corrêa, 2019, p. 177</a:t>
            </a:r>
          </a:p>
        </p:txBody>
      </p:sp>
      <p:sp>
        <p:nvSpPr>
          <p:cNvPr id="3" name="Espaço Reservado para Conteúdo 2">
            <a:extLst>
              <a:ext uri="{FF2B5EF4-FFF2-40B4-BE49-F238E27FC236}">
                <a16:creationId xmlns:a16="http://schemas.microsoft.com/office/drawing/2014/main" id="{190BF15F-F059-144A-ACB4-E98C16765D04}"/>
              </a:ext>
            </a:extLst>
          </p:cNvPr>
          <p:cNvSpPr>
            <a:spLocks noGrp="1"/>
          </p:cNvSpPr>
          <p:nvPr>
            <p:ph sz="half" idx="1"/>
          </p:nvPr>
        </p:nvSpPr>
        <p:spPr>
          <a:xfrm>
            <a:off x="0" y="2268990"/>
            <a:ext cx="12192000" cy="5532437"/>
          </a:xfrm>
        </p:spPr>
        <p:txBody>
          <a:bodyPr>
            <a:normAutofit/>
          </a:bodyPr>
          <a:lstStyle/>
          <a:p>
            <a:r>
              <a:rPr lang="pt-BR" sz="2000" dirty="0"/>
              <a:t>Quando você coloca a criança no centro do processo, </a:t>
            </a:r>
            <a:r>
              <a:rPr lang="pt-BR" sz="2000" b="1" dirty="0"/>
              <a:t>você dá a voz a ela, escuta o que tem para falar, respeita o que ela sente</a:t>
            </a:r>
            <a:r>
              <a:rPr lang="pt-BR" sz="2000" dirty="0"/>
              <a:t>, ela se sentirá mais segura, vai melhorar a sua autoestima, autoconfiança. </a:t>
            </a:r>
          </a:p>
          <a:p>
            <a:r>
              <a:rPr lang="pt-BR" sz="2000" dirty="0"/>
              <a:t>A partir daí ela consegue se expressar mais, e isso faz com que ela consiga ser criativa, buscar outros caminhos, buscar outras soluções para resolver situações problema, para produzir novas ideias. </a:t>
            </a:r>
          </a:p>
          <a:p>
            <a:r>
              <a:rPr lang="pt-BR" sz="2000" dirty="0"/>
              <a:t>Ao mesmo tempo, quando a criança começa a ser criativa, ela começa a se arriscar, experimentar novos pensamentos, </a:t>
            </a:r>
            <a:r>
              <a:rPr lang="pt-BR" sz="2000" b="1" dirty="0"/>
              <a:t>novas soluções que podem facilitar para que ela tenha atitudes insubordinadas a favor dos colegas</a:t>
            </a:r>
            <a:r>
              <a:rPr lang="pt-BR" sz="2000" dirty="0"/>
              <a:t>, das propostas, da maneira como ela vai conseguindo buscar novos caminhos. </a:t>
            </a:r>
          </a:p>
          <a:p>
            <a:r>
              <a:rPr lang="pt-BR" sz="2000" dirty="0"/>
              <a:t>Se o educador não der esse espaço para a criança, para o grupo, elas vão se sentir cada vez mais tolhidas, não escutadas, não ouvidas, e isso pode provocar um bloqueio na criatividade, na expressão e na sua autoestima. </a:t>
            </a:r>
          </a:p>
          <a:p>
            <a:endParaRPr lang="pt-BR" dirty="0"/>
          </a:p>
        </p:txBody>
      </p:sp>
    </p:spTree>
    <p:extLst>
      <p:ext uri="{BB962C8B-B14F-4D97-AF65-F5344CB8AC3E}">
        <p14:creationId xmlns:p14="http://schemas.microsoft.com/office/powerpoint/2010/main" val="1186350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9C3E3C-397A-7140-BE0E-1C4A40FC31D6}"/>
              </a:ext>
            </a:extLst>
          </p:cNvPr>
          <p:cNvSpPr>
            <a:spLocks noGrp="1"/>
          </p:cNvSpPr>
          <p:nvPr>
            <p:ph type="title"/>
          </p:nvPr>
        </p:nvSpPr>
        <p:spPr>
          <a:xfrm>
            <a:off x="256032" y="667657"/>
            <a:ext cx="10259568" cy="1325563"/>
          </a:xfrm>
        </p:spPr>
        <p:txBody>
          <a:bodyPr>
            <a:normAutofit fontScale="90000"/>
          </a:bodyPr>
          <a:lstStyle/>
          <a:p>
            <a:pPr algn="ctr"/>
            <a:r>
              <a:rPr lang="pt-BR" sz="2800" b="1" dirty="0">
                <a:solidFill>
                  <a:srgbClr val="92D050"/>
                </a:solidFill>
              </a:rPr>
              <a:t> Narrativas de práticas em Educação Estatística e a agência profissional de professores de Matemática </a:t>
            </a:r>
            <a:br>
              <a:rPr lang="pt-BR" sz="2800" dirty="0">
                <a:solidFill>
                  <a:srgbClr val="92D050"/>
                </a:solidFill>
              </a:rPr>
            </a:br>
            <a:r>
              <a:rPr lang="pt-BR" sz="2800" b="1" dirty="0" err="1">
                <a:solidFill>
                  <a:srgbClr val="92D050"/>
                </a:solidFill>
              </a:rPr>
              <a:t>Scarlassari</a:t>
            </a:r>
            <a:r>
              <a:rPr lang="pt-BR" sz="2800" b="1" dirty="0">
                <a:solidFill>
                  <a:srgbClr val="92D050"/>
                </a:solidFill>
              </a:rPr>
              <a:t>, 2021, p. 106/107</a:t>
            </a:r>
          </a:p>
        </p:txBody>
      </p:sp>
      <p:sp>
        <p:nvSpPr>
          <p:cNvPr id="3" name="Espaço Reservado para Conteúdo 2">
            <a:extLst>
              <a:ext uri="{FF2B5EF4-FFF2-40B4-BE49-F238E27FC236}">
                <a16:creationId xmlns:a16="http://schemas.microsoft.com/office/drawing/2014/main" id="{3928B0D3-BB7B-4143-84C7-123268FC4A5C}"/>
              </a:ext>
            </a:extLst>
          </p:cNvPr>
          <p:cNvSpPr>
            <a:spLocks noGrp="1"/>
          </p:cNvSpPr>
          <p:nvPr>
            <p:ph sz="half" idx="1"/>
          </p:nvPr>
        </p:nvSpPr>
        <p:spPr>
          <a:xfrm>
            <a:off x="256032" y="2206171"/>
            <a:ext cx="11777472" cy="4651828"/>
          </a:xfrm>
        </p:spPr>
        <p:txBody>
          <a:bodyPr>
            <a:noAutofit/>
          </a:bodyPr>
          <a:lstStyle/>
          <a:p>
            <a:r>
              <a:rPr lang="pt-BR" sz="2400" dirty="0"/>
              <a:t>As práticas e as reflexões narradas permitem-nos afirmar que, quando inseridos em um grupo colaborativo, que permitem que os processos reflexivos emerjam, </a:t>
            </a:r>
            <a:r>
              <a:rPr lang="pt-BR" sz="2400" b="1" dirty="0"/>
              <a:t>os protagonistas sentem-se mais seguros para se insubordinar criativamente</a:t>
            </a:r>
            <a:r>
              <a:rPr lang="pt-BR" sz="2400" dirty="0"/>
              <a:t>. </a:t>
            </a:r>
          </a:p>
          <a:p>
            <a:r>
              <a:rPr lang="pt-BR" sz="2400" dirty="0"/>
              <a:t>A </a:t>
            </a:r>
            <a:r>
              <a:rPr lang="pt-BR" sz="2400" b="1" dirty="0"/>
              <a:t>agência profissional </a:t>
            </a:r>
            <a:r>
              <a:rPr lang="pt-BR" sz="2400" dirty="0"/>
              <a:t>– o modo como os professores agem frente a situações de vulnerabilidade, a partir do que acreditam –, como ação para mudança, pode ser identificada em aspectos tanto da prática na sala de aula como em </a:t>
            </a:r>
            <a:r>
              <a:rPr lang="pt-BR" sz="2400" b="1" dirty="0"/>
              <a:t>processos reflexivos</a:t>
            </a:r>
            <a:r>
              <a:rPr lang="pt-BR" sz="2400" dirty="0"/>
              <a:t> nas narrativas. Colocar-se em situação de vulnerabilidade é estar suscetível às críticas dos pares, quando levam suas narrativas escritas e dúvidas para discussão no grupo e são evidenciadas, quando um aprende com o outro, nos seguintes aspectos: </a:t>
            </a:r>
          </a:p>
        </p:txBody>
      </p:sp>
    </p:spTree>
    <p:extLst>
      <p:ext uri="{BB962C8B-B14F-4D97-AF65-F5344CB8AC3E}">
        <p14:creationId xmlns:p14="http://schemas.microsoft.com/office/powerpoint/2010/main" val="2031525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38B20-0B8D-6342-A717-921B9310E1F6}"/>
              </a:ext>
            </a:extLst>
          </p:cNvPr>
          <p:cNvSpPr>
            <a:spLocks noGrp="1"/>
          </p:cNvSpPr>
          <p:nvPr>
            <p:ph type="title"/>
          </p:nvPr>
        </p:nvSpPr>
        <p:spPr>
          <a:xfrm>
            <a:off x="0" y="742661"/>
            <a:ext cx="10501745" cy="1325563"/>
          </a:xfrm>
        </p:spPr>
        <p:txBody>
          <a:bodyPr>
            <a:normAutofit fontScale="90000"/>
          </a:bodyPr>
          <a:lstStyle/>
          <a:p>
            <a:pPr algn="ctr"/>
            <a:r>
              <a:rPr lang="pt-BR" b="1" dirty="0">
                <a:solidFill>
                  <a:srgbClr val="92D050"/>
                </a:solidFill>
              </a:rPr>
              <a:t> </a:t>
            </a:r>
            <a:r>
              <a:rPr lang="pt-BR" sz="3100" b="1" dirty="0">
                <a:solidFill>
                  <a:srgbClr val="92D050"/>
                </a:solidFill>
              </a:rPr>
              <a:t>Narrativas de práticas em Educação Estatística e a agência profissional de professores de Matemática. </a:t>
            </a:r>
            <a:br>
              <a:rPr lang="pt-BR" sz="3100" b="1" dirty="0">
                <a:solidFill>
                  <a:srgbClr val="92D050"/>
                </a:solidFill>
              </a:rPr>
            </a:br>
            <a:r>
              <a:rPr lang="pt-BR" sz="3100" b="1" dirty="0" err="1">
                <a:solidFill>
                  <a:srgbClr val="92D050"/>
                </a:solidFill>
              </a:rPr>
              <a:t>Scarlassari</a:t>
            </a:r>
            <a:r>
              <a:rPr lang="pt-BR" sz="3100" b="1" dirty="0">
                <a:solidFill>
                  <a:srgbClr val="92D050"/>
                </a:solidFill>
              </a:rPr>
              <a:t>, 2021, p. 106/107</a:t>
            </a:r>
          </a:p>
        </p:txBody>
      </p:sp>
      <p:sp>
        <p:nvSpPr>
          <p:cNvPr id="3" name="Espaço Reservado para Conteúdo 2">
            <a:extLst>
              <a:ext uri="{FF2B5EF4-FFF2-40B4-BE49-F238E27FC236}">
                <a16:creationId xmlns:a16="http://schemas.microsoft.com/office/drawing/2014/main" id="{5F0E2788-AD46-C440-A99C-60F7F0B77041}"/>
              </a:ext>
            </a:extLst>
          </p:cNvPr>
          <p:cNvSpPr>
            <a:spLocks noGrp="1"/>
          </p:cNvSpPr>
          <p:nvPr>
            <p:ph sz="half" idx="1"/>
          </p:nvPr>
        </p:nvSpPr>
        <p:spPr>
          <a:xfrm>
            <a:off x="1" y="2216727"/>
            <a:ext cx="6456218" cy="4918363"/>
          </a:xfrm>
        </p:spPr>
        <p:txBody>
          <a:bodyPr>
            <a:normAutofit lnSpcReduction="10000"/>
          </a:bodyPr>
          <a:lstStyle/>
          <a:p>
            <a:r>
              <a:rPr lang="pt-BR" dirty="0"/>
              <a:t>tomando consciência da necessidade de reestruturar a atuação na sala de aula, o que leva a manter-se em formação contínua; </a:t>
            </a:r>
          </a:p>
          <a:p>
            <a:r>
              <a:rPr lang="pt-BR" dirty="0"/>
              <a:t>abrindo-se às reflexões e às críticas no espaço do grupo colaborativo, favorecendo que aflorem o autoconhecimento e a </a:t>
            </a:r>
            <a:r>
              <a:rPr lang="pt-BR" dirty="0" err="1"/>
              <a:t>autoformação</a:t>
            </a:r>
            <a:r>
              <a:rPr lang="pt-BR" dirty="0"/>
              <a:t>, a partir das experiências vivenciadas no grupo; </a:t>
            </a:r>
          </a:p>
          <a:p>
            <a:r>
              <a:rPr lang="pt-BR" dirty="0"/>
              <a:t>atuando, na sala de aula, de modo diferenciado da maioria dos demais professores dos quais temos conhecimento; </a:t>
            </a:r>
          </a:p>
          <a:p>
            <a:r>
              <a:rPr lang="pt-BR" dirty="0"/>
              <a:t>colocando, sempre que possível, </a:t>
            </a:r>
            <a:r>
              <a:rPr lang="pt-BR" b="1" dirty="0"/>
              <a:t>o aluno no centro do aprendizado, escutá-lo </a:t>
            </a:r>
            <a:r>
              <a:rPr lang="pt-BR" dirty="0"/>
              <a:t>e permitir que seja coautor no processo de aprendizagem e avaliação; </a:t>
            </a:r>
          </a:p>
          <a:p>
            <a:r>
              <a:rPr lang="pt-BR" dirty="0"/>
              <a:t>trabalhando a Matemática como ciência viva, contextualizada, dinâmica, que faz parte do cotidiano escolar e da vida dos estudantes; </a:t>
            </a:r>
          </a:p>
        </p:txBody>
      </p:sp>
      <p:sp>
        <p:nvSpPr>
          <p:cNvPr id="4" name="Espaço Reservado para Conteúdo 3">
            <a:extLst>
              <a:ext uri="{FF2B5EF4-FFF2-40B4-BE49-F238E27FC236}">
                <a16:creationId xmlns:a16="http://schemas.microsoft.com/office/drawing/2014/main" id="{14F4032D-739D-9A44-AA17-C70B2D28AF7A}"/>
              </a:ext>
            </a:extLst>
          </p:cNvPr>
          <p:cNvSpPr>
            <a:spLocks noGrp="1"/>
          </p:cNvSpPr>
          <p:nvPr>
            <p:ph sz="half" idx="2"/>
          </p:nvPr>
        </p:nvSpPr>
        <p:spPr>
          <a:xfrm>
            <a:off x="6456218" y="2216727"/>
            <a:ext cx="5735782" cy="4769860"/>
          </a:xfrm>
        </p:spPr>
        <p:txBody>
          <a:bodyPr>
            <a:normAutofit lnSpcReduction="10000"/>
          </a:bodyPr>
          <a:lstStyle/>
          <a:p>
            <a:r>
              <a:rPr lang="pt-BR" dirty="0"/>
              <a:t>tomando consciência da necessidade de reestruturar a atuação na sala;</a:t>
            </a:r>
          </a:p>
          <a:p>
            <a:r>
              <a:rPr lang="pt-BR" dirty="0"/>
              <a:t>propiciando elementos para que o estudante entenda e critique o seu mundo; </a:t>
            </a:r>
          </a:p>
          <a:p>
            <a:r>
              <a:rPr lang="pt-BR" dirty="0"/>
              <a:t>não aceitando políticas públicas da forma como são postas e ir em busca de fazer o melhor;</a:t>
            </a:r>
          </a:p>
          <a:p>
            <a:r>
              <a:rPr lang="pt-BR" dirty="0"/>
              <a:t>tomando decisões em situações complexas;</a:t>
            </a:r>
          </a:p>
          <a:p>
            <a:r>
              <a:rPr lang="pt-BR" dirty="0"/>
              <a:t>exercendo influência no espaço onde atuam;</a:t>
            </a:r>
          </a:p>
          <a:p>
            <a:r>
              <a:rPr lang="pt-BR" b="1" dirty="0"/>
              <a:t>assumindo ações de insubordinação criativa</a:t>
            </a:r>
            <a:r>
              <a:rPr lang="pt-BR" dirty="0"/>
              <a:t>, ou seja, promovendo “uma aprendizagem na qual os estudantes atribuam significados ao conhecimento matemático” (D´AMBROSIO; LOPES, 2015, p. 2), pautada na ética e no compromisso que se tem com o outro.</a:t>
            </a:r>
          </a:p>
        </p:txBody>
      </p:sp>
    </p:spTree>
    <p:extLst>
      <p:ext uri="{BB962C8B-B14F-4D97-AF65-F5344CB8AC3E}">
        <p14:creationId xmlns:p14="http://schemas.microsoft.com/office/powerpoint/2010/main" val="2516651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472E1D-F3EC-1544-BCF4-4BF5C2CCF7EF}"/>
              </a:ext>
            </a:extLst>
          </p:cNvPr>
          <p:cNvSpPr>
            <a:spLocks noGrp="1"/>
          </p:cNvSpPr>
          <p:nvPr>
            <p:ph type="title"/>
          </p:nvPr>
        </p:nvSpPr>
        <p:spPr>
          <a:xfrm>
            <a:off x="401782" y="581890"/>
            <a:ext cx="10002982" cy="1510145"/>
          </a:xfrm>
        </p:spPr>
        <p:txBody>
          <a:bodyPr>
            <a:noAutofit/>
          </a:bodyPr>
          <a:lstStyle/>
          <a:p>
            <a:pPr algn="ctr"/>
            <a:r>
              <a:rPr lang="pt-BR" sz="2800" b="1" dirty="0">
                <a:solidFill>
                  <a:srgbClr val="92D050"/>
                </a:solidFill>
              </a:rPr>
              <a:t>Biografia Intelectual Polifônica de Beatriz Silva D’</a:t>
            </a:r>
            <a:r>
              <a:rPr lang="pt-BR" sz="2800" b="1" dirty="0" err="1">
                <a:solidFill>
                  <a:srgbClr val="92D050"/>
                </a:solidFill>
              </a:rPr>
              <a:t>Ambrosio</a:t>
            </a:r>
            <a:br>
              <a:rPr lang="pt-BR" sz="2800" b="1" dirty="0">
                <a:solidFill>
                  <a:srgbClr val="92D050"/>
                </a:solidFill>
              </a:rPr>
            </a:br>
            <a:r>
              <a:rPr lang="pt-BR" sz="2800" dirty="0">
                <a:solidFill>
                  <a:srgbClr val="92D050"/>
                </a:solidFill>
              </a:rPr>
              <a:t>Barbosa, 2020, p. 352</a:t>
            </a:r>
            <a:br>
              <a:rPr lang="pt-BR" sz="3200" b="1" dirty="0"/>
            </a:br>
            <a:endParaRPr lang="pt-BR" sz="3200" dirty="0"/>
          </a:p>
        </p:txBody>
      </p:sp>
      <p:sp>
        <p:nvSpPr>
          <p:cNvPr id="4" name="Espaço Reservado para Conteúdo 3">
            <a:extLst>
              <a:ext uri="{FF2B5EF4-FFF2-40B4-BE49-F238E27FC236}">
                <a16:creationId xmlns:a16="http://schemas.microsoft.com/office/drawing/2014/main" id="{5DCD6CDB-8724-C34B-B810-0009D550A576}"/>
              </a:ext>
            </a:extLst>
          </p:cNvPr>
          <p:cNvSpPr>
            <a:spLocks noGrp="1"/>
          </p:cNvSpPr>
          <p:nvPr>
            <p:ph sz="half" idx="2"/>
          </p:nvPr>
        </p:nvSpPr>
        <p:spPr>
          <a:xfrm>
            <a:off x="249383" y="2272145"/>
            <a:ext cx="11388436" cy="4706666"/>
          </a:xfrm>
        </p:spPr>
        <p:txBody>
          <a:bodyPr>
            <a:normAutofit lnSpcReduction="10000"/>
          </a:bodyPr>
          <a:lstStyle/>
          <a:p>
            <a:r>
              <a:rPr lang="pt-BR" sz="2400" dirty="0"/>
              <a:t>Fornecer aos estudantes uma formação plena, crítica e libertadora é uma das premissas presente nos textos da professora Beatriz.</a:t>
            </a:r>
          </a:p>
          <a:p>
            <a:r>
              <a:rPr lang="pt-BR" sz="2400" dirty="0"/>
              <a:t>Ela encontrou no conceito de insubordinação criativa elucidação para ações praticadas pelos professores, que muitas vezes desafiavam os gestores ou a legislação, para garantir a melhor formação a seus estudantes. Professores que investiam em sua formação, que adotavam novas e modernas tecnologias e práticas de ensino, que ouviam seus estudantes e atendiam suas expectativas.  </a:t>
            </a:r>
          </a:p>
          <a:p>
            <a:r>
              <a:rPr lang="pt-BR" sz="2400" dirty="0"/>
              <a:t>O conceito de insubordinação criativa foi visualizado não somente na prática de professores e de gestores, mas também na prática do pesquisador. Assim, ela convida à valorização do saber do professor e da sua prática, à busca por novos caminhos, direções, perspectivas e métodos para produzir e avaliar pesquisas. </a:t>
            </a:r>
          </a:p>
          <a:p>
            <a:endParaRPr lang="pt-BR" dirty="0"/>
          </a:p>
        </p:txBody>
      </p:sp>
    </p:spTree>
    <p:extLst>
      <p:ext uri="{BB962C8B-B14F-4D97-AF65-F5344CB8AC3E}">
        <p14:creationId xmlns:p14="http://schemas.microsoft.com/office/powerpoint/2010/main" val="301738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hasCustomPrompt="1"/>
          </p:nvPr>
        </p:nvSpPr>
        <p:spPr>
          <a:xfrm>
            <a:off x="892948" y="696926"/>
            <a:ext cx="5004269" cy="1325880"/>
          </a:xfrm>
        </p:spPr>
        <p:txBody>
          <a:bodyPr vert="horz" lIns="91440" tIns="45720" rIns="91440" bIns="45720" anchor="ctr">
            <a:normAutofit/>
          </a:bodyPr>
          <a:lstStyle/>
          <a:p>
            <a:r>
              <a:rPr lang="pt-BR" altLang="zh-CN" sz="4400" b="1" dirty="0">
                <a:latin typeface="Sitka Subheading" panose="02000505000000020004" charset="0"/>
                <a:cs typeface="Sitka Subheading" panose="02000505000000020004" charset="0"/>
              </a:rPr>
              <a:t>CONSIDERAÇÕES</a:t>
            </a:r>
          </a:p>
        </p:txBody>
      </p:sp>
      <p:sp>
        <p:nvSpPr>
          <p:cNvPr id="10" name="Freeform: Shape 9"/>
          <p:cNvSpPr>
            <a:spLocks noGrp="1" noRot="1" noChangeAspect="1" noMove="1" noResize="1" noEditPoints="1" noAdjustHandles="1" noChangeArrowheads="1" noChangeShapeType="1" noTextEdit="1"/>
          </p:cNvSpPr>
          <p:nvPr/>
        </p:nvSpPr>
        <p:spPr>
          <a:xfrm flipH="1">
            <a:off x="6583363" y="-1587"/>
            <a:ext cx="5608638" cy="5840413"/>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p:cNvSpPr>
            <a:spLocks noGrp="1" noRot="1" noChangeAspect="1" noMove="1" noResize="1" noEditPoints="1" noAdjustHandles="1" noChangeArrowheads="1" noChangeShapeType="1" noTextEdit="1"/>
          </p:cNvSpPr>
          <p:nvPr/>
        </p:nvSpPr>
        <p:spPr>
          <a:xfrm>
            <a:off x="6750050" y="0"/>
            <a:ext cx="5441950" cy="5654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CREATIVE INSUBORDINATION IN BRAZILIAN MATHEMATICS EDUCATION RESEARCH</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2400" b="1" dirty="0">
                <a:solidFill>
                  <a:schemeClr val="bg1"/>
                </a:solidFill>
                <a:latin typeface="Calibri" panose="020F0502020204030204"/>
              </a:rPr>
              <a:t>PORTLAND,  JUNHO DE 2015</a:t>
            </a:r>
            <a:endPar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4" name="Imagem 3">
            <a:extLst>
              <a:ext uri="{FF2B5EF4-FFF2-40B4-BE49-F238E27FC236}">
                <a16:creationId xmlns:a16="http://schemas.microsoft.com/office/drawing/2014/main" id="{34F4B0FD-0C34-1C4D-BC5E-417BA4026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709"/>
            <a:ext cx="7024369" cy="7005709"/>
          </a:xfrm>
          <a:prstGeom prst="rect">
            <a:avLst/>
          </a:prstGeom>
        </p:spPr>
      </p:pic>
    </p:spTree>
    <p:extLst>
      <p:ext uri="{BB962C8B-B14F-4D97-AF65-F5344CB8AC3E}">
        <p14:creationId xmlns:p14="http://schemas.microsoft.com/office/powerpoint/2010/main" val="41296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895" y="2256816"/>
            <a:ext cx="3592572" cy="4601183"/>
          </a:xfrm>
        </p:spPr>
        <p:txBody>
          <a:bodyPr>
            <a:normAutofit/>
          </a:bodyPr>
          <a:lstStyle/>
          <a:p>
            <a:r>
              <a:rPr lang="pt-BR" sz="3200" b="1" dirty="0">
                <a:solidFill>
                  <a:srgbClr val="92D050"/>
                </a:solidFill>
              </a:rPr>
              <a:t>Conceito de insubordinação criativa</a:t>
            </a:r>
          </a:p>
        </p:txBody>
      </p:sp>
      <p:sp>
        <p:nvSpPr>
          <p:cNvPr id="3" name="Espaço Reservado para Conteúdo 2"/>
          <p:cNvSpPr>
            <a:spLocks noGrp="1"/>
          </p:cNvSpPr>
          <p:nvPr>
            <p:ph idx="1"/>
          </p:nvPr>
        </p:nvSpPr>
        <p:spPr>
          <a:xfrm>
            <a:off x="3945699" y="2326511"/>
            <a:ext cx="7941500" cy="4531488"/>
          </a:xfrm>
        </p:spPr>
        <p:txBody>
          <a:bodyPr>
            <a:normAutofit fontScale="92500" lnSpcReduction="10000"/>
          </a:bodyPr>
          <a:lstStyle/>
          <a:p>
            <a:r>
              <a:rPr lang="pt-BR" sz="2800" dirty="0"/>
              <a:t>Robert King Merton </a:t>
            </a:r>
            <a:r>
              <a:rPr lang="mr-IN" sz="2800" dirty="0"/>
              <a:t>–</a:t>
            </a:r>
            <a:r>
              <a:rPr lang="pt-BR" sz="2800" dirty="0"/>
              <a:t> estudos sociológicos com foco na burocracia ocorrem desde o início da década de 50.</a:t>
            </a:r>
          </a:p>
          <a:p>
            <a:pPr marL="0" indent="0">
              <a:buNone/>
            </a:pPr>
            <a:endParaRPr lang="pt-BR" sz="2800" dirty="0"/>
          </a:p>
          <a:p>
            <a:r>
              <a:rPr lang="pt-BR" sz="2800" dirty="0"/>
              <a:t>Um tratamento padronizado não se adapta às exigências dos problemas individuais</a:t>
            </a:r>
            <a:r>
              <a:rPr lang="pt-BR" dirty="0"/>
              <a:t>.</a:t>
            </a:r>
          </a:p>
          <a:p>
            <a:pPr marL="0" indent="0">
              <a:buNone/>
            </a:pPr>
            <a:endParaRPr lang="pt-BR" sz="2800" dirty="0"/>
          </a:p>
          <a:p>
            <a:r>
              <a:rPr lang="pt-BR" sz="2800" dirty="0"/>
              <a:t>O burocrata, independentemente de sua posição na hierarquia, atua como representante do poder e do prestígio de toda a estrutura.</a:t>
            </a:r>
          </a:p>
          <a:p>
            <a:endParaRPr lang="pt-BR" dirty="0"/>
          </a:p>
        </p:txBody>
      </p:sp>
    </p:spTree>
    <p:extLst>
      <p:ext uri="{BB962C8B-B14F-4D97-AF65-F5344CB8AC3E}">
        <p14:creationId xmlns:p14="http://schemas.microsoft.com/office/powerpoint/2010/main" val="334776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47" y="2896492"/>
            <a:ext cx="2179211" cy="3192267"/>
          </a:xfrm>
        </p:spPr>
        <p:txBody>
          <a:bodyPr>
            <a:normAutofit/>
          </a:bodyPr>
          <a:lstStyle/>
          <a:p>
            <a:r>
              <a:rPr lang="en-US" sz="3600" b="1" dirty="0">
                <a:solidFill>
                  <a:srgbClr val="92D050"/>
                </a:solidFill>
              </a:rPr>
              <a:t>Merton </a:t>
            </a:r>
            <a:r>
              <a:rPr lang="en-US" sz="3600" b="1" dirty="0" err="1">
                <a:solidFill>
                  <a:srgbClr val="92D050"/>
                </a:solidFill>
              </a:rPr>
              <a:t>inspira</a:t>
            </a:r>
            <a:r>
              <a:rPr lang="en-US" sz="3600" b="1" dirty="0">
                <a:solidFill>
                  <a:srgbClr val="92D050"/>
                </a:solidFill>
              </a:rPr>
              <a:t> </a:t>
            </a:r>
            <a:r>
              <a:rPr lang="en-US" sz="3600" b="1" dirty="0" err="1">
                <a:solidFill>
                  <a:srgbClr val="92D050"/>
                </a:solidFill>
              </a:rPr>
              <a:t>Crowson</a:t>
            </a:r>
            <a:r>
              <a:rPr lang="en-US" sz="3600" b="1" dirty="0">
                <a:solidFill>
                  <a:srgbClr val="92D050"/>
                </a:solidFill>
              </a:rPr>
              <a:t> </a:t>
            </a:r>
            <a:br>
              <a:rPr lang="en-US" sz="3600" b="1" dirty="0">
                <a:solidFill>
                  <a:srgbClr val="92D050"/>
                </a:solidFill>
              </a:rPr>
            </a:br>
            <a:r>
              <a:rPr lang="en-US" sz="3600" b="1" dirty="0">
                <a:solidFill>
                  <a:srgbClr val="92D050"/>
                </a:solidFill>
              </a:rPr>
              <a:t>et al</a:t>
            </a:r>
            <a:r>
              <a:rPr lang="en-US" sz="3600" dirty="0">
                <a:solidFill>
                  <a:srgbClr val="92D050"/>
                </a:solidFill>
              </a:rPr>
              <a:t>. </a:t>
            </a:r>
            <a:br>
              <a:rPr lang="en-US" sz="3600" dirty="0">
                <a:solidFill>
                  <a:srgbClr val="92D050"/>
                </a:solidFill>
              </a:rPr>
            </a:br>
            <a:r>
              <a:rPr lang="en-US" sz="3600" b="1" dirty="0">
                <a:solidFill>
                  <a:srgbClr val="92D050"/>
                </a:solidFill>
              </a:rPr>
              <a:t>(1989)</a:t>
            </a:r>
          </a:p>
        </p:txBody>
      </p:sp>
      <p:sp>
        <p:nvSpPr>
          <p:cNvPr id="3" name="Content Placeholder 2"/>
          <p:cNvSpPr>
            <a:spLocks noGrp="1"/>
          </p:cNvSpPr>
          <p:nvPr>
            <p:ph idx="1"/>
          </p:nvPr>
        </p:nvSpPr>
        <p:spPr>
          <a:xfrm>
            <a:off x="2442258" y="2277676"/>
            <a:ext cx="9749742" cy="4772417"/>
          </a:xfrm>
        </p:spPr>
        <p:txBody>
          <a:bodyPr>
            <a:noAutofit/>
          </a:bodyPr>
          <a:lstStyle/>
          <a:p>
            <a:r>
              <a:rPr lang="en-US" sz="2800" dirty="0" err="1"/>
              <a:t>Artigo</a:t>
            </a:r>
            <a:r>
              <a:rPr lang="en-US" sz="2800" dirty="0"/>
              <a:t>  </a:t>
            </a:r>
            <a:r>
              <a:rPr lang="en-US" sz="2800" dirty="0" err="1"/>
              <a:t>apresentando</a:t>
            </a:r>
            <a:r>
              <a:rPr lang="en-US" sz="2800" dirty="0"/>
              <a:t> </a:t>
            </a:r>
            <a:r>
              <a:rPr lang="en-US" sz="2800" dirty="0" err="1"/>
              <a:t>observações</a:t>
            </a:r>
            <a:r>
              <a:rPr lang="en-US" sz="2800" dirty="0"/>
              <a:t> </a:t>
            </a:r>
            <a:r>
              <a:rPr lang="en-US" sz="2800" dirty="0" err="1"/>
              <a:t>sobre</a:t>
            </a:r>
            <a:r>
              <a:rPr lang="en-US" sz="2800" dirty="0"/>
              <a:t> a arte da </a:t>
            </a:r>
            <a:r>
              <a:rPr lang="en-US" sz="2800" dirty="0" err="1"/>
              <a:t>insubordinação</a:t>
            </a:r>
            <a:r>
              <a:rPr lang="en-US" sz="2800" dirty="0"/>
              <a:t> </a:t>
            </a:r>
            <a:r>
              <a:rPr lang="en-US" sz="2800" dirty="0" err="1"/>
              <a:t>criativa</a:t>
            </a:r>
            <a:r>
              <a:rPr lang="en-US" sz="2800" dirty="0"/>
              <a:t> que </a:t>
            </a:r>
            <a:r>
              <a:rPr lang="en-US" sz="2800" dirty="0" err="1"/>
              <a:t>resultaram</a:t>
            </a:r>
            <a:r>
              <a:rPr lang="en-US" sz="2800" dirty="0"/>
              <a:t> de </a:t>
            </a:r>
            <a:r>
              <a:rPr lang="en-US" sz="2800" dirty="0" err="1"/>
              <a:t>uma</a:t>
            </a:r>
            <a:r>
              <a:rPr lang="en-US" sz="2800" dirty="0"/>
              <a:t> </a:t>
            </a:r>
            <a:r>
              <a:rPr lang="en-US" sz="2800" dirty="0" err="1"/>
              <a:t>investigação</a:t>
            </a:r>
            <a:r>
              <a:rPr lang="en-US" sz="2800" dirty="0"/>
              <a:t> </a:t>
            </a:r>
            <a:r>
              <a:rPr lang="en-US" sz="2800" dirty="0" err="1"/>
              <a:t>etnográfica</a:t>
            </a:r>
            <a:r>
              <a:rPr lang="en-US" sz="2800" dirty="0"/>
              <a:t> </a:t>
            </a:r>
            <a:r>
              <a:rPr lang="en-US" sz="2800" dirty="0" err="1"/>
              <a:t>sobre</a:t>
            </a:r>
            <a:r>
              <a:rPr lang="en-US" sz="2800" dirty="0"/>
              <a:t> a </a:t>
            </a:r>
            <a:r>
              <a:rPr lang="en-US" sz="2800" dirty="0" err="1"/>
              <a:t>vida</a:t>
            </a:r>
            <a:r>
              <a:rPr lang="en-US" sz="2800" dirty="0"/>
              <a:t> </a:t>
            </a:r>
            <a:r>
              <a:rPr lang="en-US" sz="2800" dirty="0" err="1"/>
              <a:t>profissional</a:t>
            </a:r>
            <a:r>
              <a:rPr lang="en-US" sz="2800" dirty="0"/>
              <a:t> de </a:t>
            </a:r>
            <a:r>
              <a:rPr lang="en-US" sz="2800" dirty="0" err="1"/>
              <a:t>diretores</a:t>
            </a:r>
            <a:r>
              <a:rPr lang="en-US" sz="2800" dirty="0"/>
              <a:t> de </a:t>
            </a:r>
            <a:r>
              <a:rPr lang="en-US" sz="2800" dirty="0" err="1"/>
              <a:t>escolas</a:t>
            </a:r>
            <a:r>
              <a:rPr lang="en-US" sz="2800" dirty="0"/>
              <a:t> </a:t>
            </a:r>
            <a:r>
              <a:rPr lang="en-US" sz="2800" dirty="0" err="1"/>
              <a:t>públicas</a:t>
            </a:r>
            <a:r>
              <a:rPr lang="en-US" sz="2800" dirty="0"/>
              <a:t>.</a:t>
            </a:r>
          </a:p>
          <a:p>
            <a:r>
              <a:rPr lang="en-US" sz="2800" dirty="0" err="1"/>
              <a:t>Utilizaram</a:t>
            </a:r>
            <a:r>
              <a:rPr lang="en-US" sz="2800" dirty="0"/>
              <a:t> o  </a:t>
            </a:r>
            <a:r>
              <a:rPr lang="en-US" sz="2800" dirty="0" err="1"/>
              <a:t>conceito</a:t>
            </a:r>
            <a:r>
              <a:rPr lang="en-US" sz="2800" dirty="0"/>
              <a:t> de </a:t>
            </a:r>
            <a:r>
              <a:rPr lang="en-US" sz="2800" dirty="0" err="1"/>
              <a:t>insubordinação</a:t>
            </a:r>
            <a:r>
              <a:rPr lang="en-US" sz="2800" dirty="0"/>
              <a:t> </a:t>
            </a:r>
            <a:r>
              <a:rPr lang="en-US" sz="2800" dirty="0" err="1"/>
              <a:t>criativa</a:t>
            </a:r>
            <a:r>
              <a:rPr lang="en-US" sz="2800" dirty="0"/>
              <a:t>, </a:t>
            </a:r>
            <a:r>
              <a:rPr lang="en-US" sz="2800" dirty="0" err="1"/>
              <a:t>quando</a:t>
            </a:r>
            <a:r>
              <a:rPr lang="en-US" sz="2800" dirty="0"/>
              <a:t> </a:t>
            </a:r>
            <a:r>
              <a:rPr lang="en-US" sz="2800" dirty="0" err="1"/>
              <a:t>observaram</a:t>
            </a:r>
            <a:r>
              <a:rPr lang="en-US" sz="2800" dirty="0"/>
              <a:t> a </a:t>
            </a:r>
            <a:r>
              <a:rPr lang="en-US" sz="2800" dirty="0" err="1"/>
              <a:t>quebra</a:t>
            </a:r>
            <a:r>
              <a:rPr lang="en-US" sz="2800" dirty="0"/>
              <a:t> de </a:t>
            </a:r>
            <a:r>
              <a:rPr lang="en-US" sz="2800" dirty="0" err="1"/>
              <a:t>regras</a:t>
            </a:r>
            <a:r>
              <a:rPr lang="en-US" sz="2800" dirty="0"/>
              <a:t> </a:t>
            </a:r>
            <a:r>
              <a:rPr lang="en-US" sz="2800" dirty="0" err="1"/>
              <a:t>generalizadas</a:t>
            </a:r>
            <a:r>
              <a:rPr lang="en-US" sz="2800" dirty="0"/>
              <a:t> e viola</a:t>
            </a:r>
            <a:r>
              <a:rPr lang="pt-BR" sz="2800" dirty="0" err="1"/>
              <a:t>ções</a:t>
            </a:r>
            <a:r>
              <a:rPr lang="pt-BR" sz="2800" dirty="0"/>
              <a:t> de diretrizes.</a:t>
            </a:r>
            <a:endParaRPr lang="en-US" sz="2800" dirty="0"/>
          </a:p>
          <a:p>
            <a:r>
              <a:rPr lang="en-US" sz="2800" dirty="0" err="1"/>
              <a:t>Os</a:t>
            </a:r>
            <a:r>
              <a:rPr lang="en-US" sz="2800" dirty="0"/>
              <a:t> </a:t>
            </a:r>
            <a:r>
              <a:rPr lang="en-US" sz="2800" dirty="0" err="1"/>
              <a:t>diretores</a:t>
            </a:r>
            <a:r>
              <a:rPr lang="en-US" sz="2800" dirty="0"/>
              <a:t> </a:t>
            </a:r>
            <a:r>
              <a:rPr lang="en-US" sz="2800" dirty="0" err="1"/>
              <a:t>apresentavam</a:t>
            </a:r>
            <a:r>
              <a:rPr lang="en-US" sz="2800" dirty="0"/>
              <a:t> </a:t>
            </a:r>
            <a:r>
              <a:rPr lang="en-US" sz="2800" dirty="0" err="1"/>
              <a:t>atos</a:t>
            </a:r>
            <a:r>
              <a:rPr lang="en-US" sz="2800" dirty="0"/>
              <a:t> de </a:t>
            </a:r>
            <a:r>
              <a:rPr lang="en-US" sz="2800" dirty="0" err="1"/>
              <a:t>insubordinação</a:t>
            </a:r>
            <a:r>
              <a:rPr lang="en-US" sz="2800" dirty="0"/>
              <a:t> para </a:t>
            </a:r>
            <a:r>
              <a:rPr lang="en-US" sz="2800" dirty="0" err="1"/>
              <a:t>diluir</a:t>
            </a:r>
            <a:r>
              <a:rPr lang="en-US" sz="2800" dirty="0"/>
              <a:t> </a:t>
            </a:r>
            <a:r>
              <a:rPr lang="en-US" sz="2800" dirty="0" err="1"/>
              <a:t>os</a:t>
            </a:r>
            <a:r>
              <a:rPr lang="en-US" sz="2800" dirty="0"/>
              <a:t> </a:t>
            </a:r>
            <a:r>
              <a:rPr lang="en-US" sz="2800" dirty="0" err="1"/>
              <a:t>efeitos</a:t>
            </a:r>
            <a:r>
              <a:rPr lang="en-US" sz="2800" dirty="0"/>
              <a:t> </a:t>
            </a:r>
            <a:r>
              <a:rPr lang="en-US" sz="2800" dirty="0" err="1"/>
              <a:t>desumanizantes</a:t>
            </a:r>
            <a:r>
              <a:rPr lang="en-US" sz="2800" dirty="0"/>
              <a:t> de </a:t>
            </a:r>
            <a:r>
              <a:rPr lang="en-US" sz="2800" dirty="0" err="1"/>
              <a:t>ordens</a:t>
            </a:r>
            <a:r>
              <a:rPr lang="en-US" sz="2800" dirty="0"/>
              <a:t> </a:t>
            </a:r>
            <a:r>
              <a:rPr lang="en-US" sz="2800" dirty="0" err="1"/>
              <a:t>autoritárias</a:t>
            </a:r>
            <a:r>
              <a:rPr lang="en-US" sz="2800" dirty="0"/>
              <a:t> e </a:t>
            </a:r>
            <a:r>
              <a:rPr lang="en-US" sz="2800" dirty="0" err="1"/>
              <a:t>impessoais</a:t>
            </a:r>
            <a:r>
              <a:rPr lang="en-US" sz="2800" dirty="0"/>
              <a:t>. </a:t>
            </a:r>
          </a:p>
        </p:txBody>
      </p:sp>
    </p:spTree>
    <p:extLst>
      <p:ext uri="{BB962C8B-B14F-4D97-AF65-F5344CB8AC3E}">
        <p14:creationId xmlns:p14="http://schemas.microsoft.com/office/powerpoint/2010/main" val="295063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46" y="3496972"/>
            <a:ext cx="2518775" cy="1325563"/>
          </a:xfrm>
        </p:spPr>
        <p:txBody>
          <a:bodyPr/>
          <a:lstStyle/>
          <a:p>
            <a:r>
              <a:rPr lang="en-US" b="1" dirty="0" err="1">
                <a:solidFill>
                  <a:srgbClr val="92D050"/>
                </a:solidFill>
              </a:rPr>
              <a:t>Keedy</a:t>
            </a:r>
            <a:r>
              <a:rPr lang="en-US" b="1" dirty="0">
                <a:solidFill>
                  <a:srgbClr val="92D050"/>
                </a:solidFill>
              </a:rPr>
              <a:t> (1992)</a:t>
            </a:r>
          </a:p>
        </p:txBody>
      </p:sp>
      <p:sp>
        <p:nvSpPr>
          <p:cNvPr id="3" name="Content Placeholder 2"/>
          <p:cNvSpPr>
            <a:spLocks noGrp="1"/>
          </p:cNvSpPr>
          <p:nvPr>
            <p:ph idx="1"/>
          </p:nvPr>
        </p:nvSpPr>
        <p:spPr>
          <a:xfrm>
            <a:off x="2025570" y="2398023"/>
            <a:ext cx="9942653" cy="5183712"/>
          </a:xfrm>
        </p:spPr>
        <p:txBody>
          <a:bodyPr>
            <a:normAutofit/>
          </a:bodyPr>
          <a:lstStyle/>
          <a:p>
            <a:r>
              <a:rPr lang="es-ES" sz="2600" dirty="0" err="1"/>
              <a:t>Também</a:t>
            </a:r>
            <a:r>
              <a:rPr lang="es-ES" sz="2600" dirty="0"/>
              <a:t> </a:t>
            </a:r>
            <a:r>
              <a:rPr lang="es-ES" sz="2600" dirty="0" err="1"/>
              <a:t>utilizou</a:t>
            </a:r>
            <a:r>
              <a:rPr lang="es-ES" sz="2600" dirty="0"/>
              <a:t> o </a:t>
            </a:r>
            <a:r>
              <a:rPr lang="es-ES" sz="2600" dirty="0" err="1"/>
              <a:t>conceito</a:t>
            </a:r>
            <a:r>
              <a:rPr lang="es-ES" sz="2600" dirty="0"/>
              <a:t> de </a:t>
            </a:r>
            <a:r>
              <a:rPr lang="es-ES" sz="2600" dirty="0" err="1"/>
              <a:t>insubordinação</a:t>
            </a:r>
            <a:r>
              <a:rPr lang="es-ES" sz="2600" dirty="0"/>
              <a:t> </a:t>
            </a:r>
            <a:r>
              <a:rPr lang="es-ES" sz="2600" dirty="0" err="1"/>
              <a:t>criativa</a:t>
            </a:r>
            <a:r>
              <a:rPr lang="es-ES" sz="2600" dirty="0"/>
              <a:t> </a:t>
            </a:r>
            <a:r>
              <a:rPr lang="es-ES" sz="2600" dirty="0" err="1"/>
              <a:t>ao</a:t>
            </a:r>
            <a:r>
              <a:rPr lang="es-ES" sz="2600" dirty="0"/>
              <a:t> investigar a </a:t>
            </a:r>
            <a:r>
              <a:rPr lang="es-ES" sz="2600" dirty="0" err="1"/>
              <a:t>gestão</a:t>
            </a:r>
            <a:r>
              <a:rPr lang="es-ES" sz="2600" dirty="0"/>
              <a:t> de </a:t>
            </a:r>
            <a:r>
              <a:rPr lang="es-ES" sz="2600" dirty="0" err="1"/>
              <a:t>quatro</a:t>
            </a:r>
            <a:r>
              <a:rPr lang="es-ES" sz="2600" dirty="0"/>
              <a:t> </a:t>
            </a:r>
            <a:r>
              <a:rPr lang="es-ES" sz="2600" dirty="0" err="1"/>
              <a:t>diretores</a:t>
            </a:r>
            <a:r>
              <a:rPr lang="es-ES" sz="2600" dirty="0"/>
              <a:t> de </a:t>
            </a:r>
            <a:r>
              <a:rPr lang="es-ES" sz="2600" dirty="0" err="1"/>
              <a:t>escola</a:t>
            </a:r>
            <a:r>
              <a:rPr lang="es-ES" sz="2600" dirty="0"/>
              <a:t> </a:t>
            </a:r>
            <a:r>
              <a:rPr lang="es-ES" sz="2600" dirty="0" err="1"/>
              <a:t>secundária</a:t>
            </a:r>
            <a:r>
              <a:rPr lang="es-ES" sz="2600" dirty="0"/>
              <a:t> que </a:t>
            </a:r>
            <a:r>
              <a:rPr lang="es-ES" sz="2600" dirty="0" err="1"/>
              <a:t>assumiram</a:t>
            </a:r>
            <a:r>
              <a:rPr lang="es-ES" sz="2600" dirty="0"/>
              <a:t> </a:t>
            </a:r>
            <a:r>
              <a:rPr lang="es-ES" sz="2600" dirty="0" err="1"/>
              <a:t>atitudes</a:t>
            </a:r>
            <a:r>
              <a:rPr lang="es-ES" sz="2600" dirty="0"/>
              <a:t> de </a:t>
            </a:r>
            <a:r>
              <a:rPr lang="es-ES" sz="2600" dirty="0" err="1"/>
              <a:t>contraposição</a:t>
            </a:r>
            <a:r>
              <a:rPr lang="es-ES" sz="2600" dirty="0"/>
              <a:t> </a:t>
            </a:r>
            <a:r>
              <a:rPr lang="es-ES" sz="2600" dirty="0" err="1"/>
              <a:t>à</a:t>
            </a:r>
            <a:r>
              <a:rPr lang="es-ES" sz="2600" dirty="0"/>
              <a:t> </a:t>
            </a:r>
            <a:r>
              <a:rPr lang="es-ES" sz="2600" dirty="0" err="1"/>
              <a:t>ordens</a:t>
            </a:r>
            <a:r>
              <a:rPr lang="es-ES" sz="2600" dirty="0"/>
              <a:t> superiores para criar </a:t>
            </a:r>
            <a:r>
              <a:rPr lang="es-ES" sz="2600" dirty="0" err="1"/>
              <a:t>melhores</a:t>
            </a:r>
            <a:r>
              <a:rPr lang="es-ES" sz="2600" dirty="0"/>
              <a:t> oportunidades para </a:t>
            </a:r>
            <a:r>
              <a:rPr lang="es-ES" sz="2600" dirty="0" err="1"/>
              <a:t>suas</a:t>
            </a:r>
            <a:r>
              <a:rPr lang="es-ES" sz="2600" dirty="0"/>
              <a:t> comunidades escolares.</a:t>
            </a:r>
          </a:p>
          <a:p>
            <a:r>
              <a:rPr lang="en-US" sz="2600" dirty="0" err="1"/>
              <a:t>Essas</a:t>
            </a:r>
            <a:r>
              <a:rPr lang="en-US" sz="2600" dirty="0"/>
              <a:t> </a:t>
            </a:r>
            <a:r>
              <a:rPr lang="en-US" sz="2600" dirty="0" err="1"/>
              <a:t>pesquisas</a:t>
            </a:r>
            <a:r>
              <a:rPr lang="en-US" sz="2600" dirty="0"/>
              <a:t> </a:t>
            </a:r>
            <a:r>
              <a:rPr lang="en-US" sz="2600" dirty="0" err="1"/>
              <a:t>impulsionaram</a:t>
            </a:r>
            <a:r>
              <a:rPr lang="en-US" sz="2600" dirty="0"/>
              <a:t> a </a:t>
            </a:r>
            <a:r>
              <a:rPr lang="en-US" sz="2600" dirty="0" err="1"/>
              <a:t>uma</a:t>
            </a:r>
            <a:r>
              <a:rPr lang="en-US" sz="2600" dirty="0"/>
              <a:t> nova </a:t>
            </a:r>
            <a:r>
              <a:rPr lang="en-US" sz="2600" dirty="0" err="1"/>
              <a:t>visão</a:t>
            </a:r>
            <a:r>
              <a:rPr lang="en-US" sz="2600" dirty="0"/>
              <a:t> do </a:t>
            </a:r>
            <a:r>
              <a:rPr lang="en-US" sz="2600" dirty="0" err="1"/>
              <a:t>papel</a:t>
            </a:r>
            <a:r>
              <a:rPr lang="en-US" sz="2600" dirty="0"/>
              <a:t> do </a:t>
            </a:r>
            <a:r>
              <a:rPr lang="en-US" sz="2600" dirty="0" err="1"/>
              <a:t>diretor</a:t>
            </a:r>
            <a:r>
              <a:rPr lang="en-US" sz="2600" dirty="0"/>
              <a:t> que </a:t>
            </a:r>
            <a:r>
              <a:rPr lang="en-US" sz="2600" dirty="0" err="1"/>
              <a:t>passou</a:t>
            </a:r>
            <a:r>
              <a:rPr lang="en-US" sz="2600" dirty="0"/>
              <a:t> de um </a:t>
            </a:r>
            <a:r>
              <a:rPr lang="en-US" sz="2600" dirty="0" err="1"/>
              <a:t>gerente</a:t>
            </a:r>
            <a:r>
              <a:rPr lang="en-US" sz="2600" dirty="0"/>
              <a:t> de </a:t>
            </a:r>
            <a:r>
              <a:rPr lang="en-US" sz="2600" dirty="0" err="1"/>
              <a:t>instrução</a:t>
            </a:r>
            <a:r>
              <a:rPr lang="en-US" sz="2600" dirty="0"/>
              <a:t> para um de </a:t>
            </a:r>
            <a:r>
              <a:rPr lang="en-US" sz="2600" dirty="0" err="1"/>
              <a:t>gerente</a:t>
            </a:r>
            <a:r>
              <a:rPr lang="en-US" sz="2600" dirty="0"/>
              <a:t> </a:t>
            </a:r>
            <a:r>
              <a:rPr lang="en-US" sz="2600" dirty="0" err="1"/>
              <a:t>ativo</a:t>
            </a:r>
            <a:r>
              <a:rPr lang="en-US" sz="2600" dirty="0"/>
              <a:t>, que se move para fora da </a:t>
            </a:r>
            <a:r>
              <a:rPr lang="en-US" sz="2600" dirty="0" err="1"/>
              <a:t>burocracia</a:t>
            </a:r>
            <a:r>
              <a:rPr lang="en-US" sz="2600" dirty="0"/>
              <a:t> para </a:t>
            </a:r>
            <a:r>
              <a:rPr lang="en-US" sz="2600" dirty="0" err="1"/>
              <a:t>obter</a:t>
            </a:r>
            <a:r>
              <a:rPr lang="en-US" sz="2600" dirty="0"/>
              <a:t> </a:t>
            </a:r>
            <a:r>
              <a:rPr lang="en-US" sz="2600" dirty="0" err="1"/>
              <a:t>assistência</a:t>
            </a:r>
            <a:r>
              <a:rPr lang="en-US" sz="2600" dirty="0"/>
              <a:t> e </a:t>
            </a:r>
            <a:r>
              <a:rPr lang="en-US" sz="2600" dirty="0" err="1"/>
              <a:t>recursos</a:t>
            </a:r>
            <a:r>
              <a:rPr lang="en-US" sz="2600" dirty="0"/>
              <a:t>. </a:t>
            </a:r>
            <a:endParaRPr lang="pt-BR" sz="2600" dirty="0"/>
          </a:p>
        </p:txBody>
      </p:sp>
    </p:spTree>
    <p:extLst>
      <p:ext uri="{BB962C8B-B14F-4D97-AF65-F5344CB8AC3E}">
        <p14:creationId xmlns:p14="http://schemas.microsoft.com/office/powerpoint/2010/main" val="400197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12" y="3233268"/>
            <a:ext cx="2481197" cy="1325563"/>
          </a:xfrm>
        </p:spPr>
        <p:txBody>
          <a:bodyPr>
            <a:normAutofit fontScale="90000"/>
          </a:bodyPr>
          <a:lstStyle/>
          <a:p>
            <a:r>
              <a:rPr lang="en-US" b="1" dirty="0">
                <a:solidFill>
                  <a:srgbClr val="92D050"/>
                </a:solidFill>
              </a:rPr>
              <a:t>Haynes e Licata (1995</a:t>
            </a:r>
            <a:r>
              <a:rPr lang="en-US" dirty="0">
                <a:solidFill>
                  <a:srgbClr val="92D050"/>
                </a:solidFill>
              </a:rPr>
              <a:t>)</a:t>
            </a:r>
          </a:p>
        </p:txBody>
      </p:sp>
      <p:sp>
        <p:nvSpPr>
          <p:cNvPr id="3" name="Content Placeholder 2"/>
          <p:cNvSpPr>
            <a:spLocks noGrp="1"/>
          </p:cNvSpPr>
          <p:nvPr>
            <p:ph idx="1"/>
          </p:nvPr>
        </p:nvSpPr>
        <p:spPr>
          <a:xfrm>
            <a:off x="2534856" y="2303362"/>
            <a:ext cx="9502815" cy="5078594"/>
          </a:xfrm>
        </p:spPr>
        <p:txBody>
          <a:bodyPr/>
          <a:lstStyle/>
          <a:p>
            <a:pPr marL="0" indent="0" algn="ctr">
              <a:buNone/>
            </a:pPr>
            <a:r>
              <a:rPr lang="es-ES" sz="2800" dirty="0"/>
              <a:t>A </a:t>
            </a:r>
            <a:r>
              <a:rPr lang="es-ES" sz="2800" dirty="0" err="1"/>
              <a:t>insubordinação</a:t>
            </a:r>
            <a:r>
              <a:rPr lang="es-ES" sz="2800" dirty="0"/>
              <a:t> </a:t>
            </a:r>
            <a:r>
              <a:rPr lang="es-ES" sz="2800" dirty="0" err="1"/>
              <a:t>criativa</a:t>
            </a:r>
            <a:r>
              <a:rPr lang="es-ES" sz="2800" dirty="0"/>
              <a:t>:</a:t>
            </a:r>
          </a:p>
          <a:p>
            <a:r>
              <a:rPr lang="es-ES" sz="2800" dirty="0"/>
              <a:t>é </a:t>
            </a:r>
            <a:r>
              <a:rPr lang="es-ES" sz="2800" dirty="0" err="1"/>
              <a:t>um</a:t>
            </a:r>
            <a:r>
              <a:rPr lang="es-ES" sz="2800" dirty="0"/>
              <a:t> componente da tomada de </a:t>
            </a:r>
            <a:r>
              <a:rPr lang="es-ES" sz="2800" dirty="0" err="1"/>
              <a:t>decisão</a:t>
            </a:r>
            <a:r>
              <a:rPr lang="es-ES" sz="2800" dirty="0"/>
              <a:t>;</a:t>
            </a:r>
          </a:p>
          <a:p>
            <a:r>
              <a:rPr lang="pt-BR" sz="2800" dirty="0"/>
              <a:t>é busca por </a:t>
            </a:r>
            <a:r>
              <a:rPr lang="es-ES" sz="2800" dirty="0" err="1"/>
              <a:t>novos</a:t>
            </a:r>
            <a:r>
              <a:rPr lang="es-ES" sz="2800" dirty="0"/>
              <a:t> </a:t>
            </a:r>
            <a:r>
              <a:rPr lang="es-ES" sz="2800" dirty="0" err="1"/>
              <a:t>percursos</a:t>
            </a:r>
            <a:r>
              <a:rPr lang="es-ES" sz="2800" dirty="0"/>
              <a:t> para </a:t>
            </a:r>
            <a:r>
              <a:rPr lang="es-ES" sz="2800" dirty="0" err="1"/>
              <a:t>não</a:t>
            </a:r>
            <a:r>
              <a:rPr lang="es-ES" sz="2800" dirty="0"/>
              <a:t> se curvar as </a:t>
            </a:r>
            <a:r>
              <a:rPr lang="es-ES" sz="2800" dirty="0" err="1"/>
              <a:t>diretrizes</a:t>
            </a:r>
            <a:r>
              <a:rPr lang="es-ES" sz="2800" dirty="0"/>
              <a:t> de </a:t>
            </a:r>
            <a:r>
              <a:rPr lang="es-ES" sz="2800" dirty="0" err="1"/>
              <a:t>ordens</a:t>
            </a:r>
            <a:r>
              <a:rPr lang="es-ES" sz="2800" dirty="0"/>
              <a:t> superiores se estas </a:t>
            </a:r>
            <a:r>
              <a:rPr lang="es-ES" sz="2800" dirty="0" err="1"/>
              <a:t>forem</a:t>
            </a:r>
            <a:r>
              <a:rPr lang="es-ES" sz="2800" dirty="0"/>
              <a:t> </a:t>
            </a:r>
            <a:r>
              <a:rPr lang="es-ES" sz="2800" dirty="0" err="1"/>
              <a:t>prejudicar</a:t>
            </a:r>
            <a:r>
              <a:rPr lang="es-ES" sz="2800" dirty="0"/>
              <a:t> os </a:t>
            </a:r>
            <a:r>
              <a:rPr lang="es-ES" sz="2800" dirty="0" err="1"/>
              <a:t>professores</a:t>
            </a:r>
            <a:r>
              <a:rPr lang="es-ES" sz="2800" dirty="0"/>
              <a:t> e/</a:t>
            </a:r>
            <a:r>
              <a:rPr lang="es-ES" sz="2800" dirty="0" err="1"/>
              <a:t>ou</a:t>
            </a:r>
            <a:r>
              <a:rPr lang="es-ES" sz="2800" dirty="0"/>
              <a:t> </a:t>
            </a:r>
            <a:r>
              <a:rPr lang="es-ES" sz="2800" dirty="0" err="1"/>
              <a:t>alunos</a:t>
            </a:r>
            <a:r>
              <a:rPr lang="es-ES" sz="2800" dirty="0"/>
              <a:t>. </a:t>
            </a:r>
          </a:p>
          <a:p>
            <a:r>
              <a:rPr lang="es-ES" sz="2800" dirty="0" err="1"/>
              <a:t>são</a:t>
            </a:r>
            <a:r>
              <a:rPr lang="es-ES" sz="2800" dirty="0"/>
              <a:t> </a:t>
            </a:r>
            <a:r>
              <a:rPr lang="es-ES" sz="2800" dirty="0" err="1"/>
              <a:t>ações</a:t>
            </a:r>
            <a:r>
              <a:rPr lang="es-ES" sz="2800" dirty="0"/>
              <a:t> que </a:t>
            </a:r>
            <a:r>
              <a:rPr lang="es-ES" sz="2800" dirty="0" err="1"/>
              <a:t>podem</a:t>
            </a:r>
            <a:r>
              <a:rPr lang="es-ES" sz="2800" dirty="0"/>
              <a:t> </a:t>
            </a:r>
            <a:r>
              <a:rPr lang="es-ES" sz="2800" dirty="0" err="1"/>
              <a:t>ajudar</a:t>
            </a:r>
            <a:r>
              <a:rPr lang="es-ES" sz="2800" dirty="0"/>
              <a:t> </a:t>
            </a:r>
            <a:r>
              <a:rPr lang="es-ES" sz="2800" dirty="0" err="1"/>
              <a:t>aos</a:t>
            </a:r>
            <a:r>
              <a:rPr lang="es-ES" sz="2800" dirty="0"/>
              <a:t> gestores e/</a:t>
            </a:r>
            <a:r>
              <a:rPr lang="es-ES" sz="2800" dirty="0" err="1"/>
              <a:t>ou</a:t>
            </a:r>
            <a:r>
              <a:rPr lang="es-ES" sz="2800" dirty="0"/>
              <a:t> </a:t>
            </a:r>
            <a:r>
              <a:rPr lang="es-ES" sz="2800" dirty="0" err="1"/>
              <a:t>professores</a:t>
            </a:r>
            <a:r>
              <a:rPr lang="es-ES" sz="2800" dirty="0"/>
              <a:t> a </a:t>
            </a:r>
            <a:r>
              <a:rPr lang="es-ES" sz="2800" dirty="0" err="1"/>
              <a:t>resolverem</a:t>
            </a:r>
            <a:r>
              <a:rPr lang="es-ES" sz="2800" dirty="0"/>
              <a:t> </a:t>
            </a:r>
            <a:r>
              <a:rPr lang="es-ES" sz="2800" dirty="0" err="1"/>
              <a:t>conflitos</a:t>
            </a:r>
            <a:r>
              <a:rPr lang="es-ES" sz="2800" dirty="0"/>
              <a:t> </a:t>
            </a:r>
            <a:r>
              <a:rPr lang="es-ES" sz="2800" dirty="0" err="1"/>
              <a:t>ocorridos</a:t>
            </a:r>
            <a:r>
              <a:rPr lang="es-ES" sz="2800" dirty="0"/>
              <a:t> </a:t>
            </a:r>
            <a:r>
              <a:rPr lang="es-ES" sz="2800" dirty="0" err="1"/>
              <a:t>quando</a:t>
            </a:r>
            <a:r>
              <a:rPr lang="es-ES" sz="2800" dirty="0"/>
              <a:t> políticas, </a:t>
            </a:r>
            <a:r>
              <a:rPr lang="es-ES" sz="2800" dirty="0" err="1"/>
              <a:t>regras</a:t>
            </a:r>
            <a:r>
              <a:rPr lang="es-ES" sz="2800" dirty="0"/>
              <a:t> e </a:t>
            </a:r>
            <a:r>
              <a:rPr lang="es-ES" sz="2800" dirty="0" err="1"/>
              <a:t>regulamentos</a:t>
            </a:r>
            <a:r>
              <a:rPr lang="es-ES" sz="2800" dirty="0"/>
              <a:t> </a:t>
            </a:r>
            <a:r>
              <a:rPr lang="es-ES" sz="2800" dirty="0" err="1"/>
              <a:t>não</a:t>
            </a:r>
            <a:r>
              <a:rPr lang="es-ES" sz="2800" dirty="0"/>
              <a:t> </a:t>
            </a:r>
            <a:r>
              <a:rPr lang="es-ES" sz="2800" dirty="0" err="1"/>
              <a:t>fazem</a:t>
            </a:r>
            <a:r>
              <a:rPr lang="es-ES" sz="2800" dirty="0"/>
              <a:t> sentido para a </a:t>
            </a:r>
            <a:r>
              <a:rPr lang="es-ES" sz="2800" dirty="0" err="1"/>
              <a:t>realidade</a:t>
            </a:r>
            <a:r>
              <a:rPr lang="es-ES" sz="2800" dirty="0"/>
              <a:t> de cada </a:t>
            </a:r>
            <a:r>
              <a:rPr lang="es-ES" sz="2800" dirty="0" err="1"/>
              <a:t>unidade</a:t>
            </a:r>
            <a:r>
              <a:rPr lang="es-ES" sz="2800" dirty="0"/>
              <a:t> escolar. </a:t>
            </a:r>
          </a:p>
          <a:p>
            <a:endParaRPr lang="en-US" dirty="0"/>
          </a:p>
        </p:txBody>
      </p:sp>
    </p:spTree>
    <p:extLst>
      <p:ext uri="{BB962C8B-B14F-4D97-AF65-F5344CB8AC3E}">
        <p14:creationId xmlns:p14="http://schemas.microsoft.com/office/powerpoint/2010/main" val="297314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7B167-205E-ED44-AEC9-67FEEEDFD764}"/>
              </a:ext>
            </a:extLst>
          </p:cNvPr>
          <p:cNvSpPr>
            <a:spLocks noGrp="1"/>
          </p:cNvSpPr>
          <p:nvPr>
            <p:ph type="title"/>
          </p:nvPr>
        </p:nvSpPr>
        <p:spPr>
          <a:xfrm>
            <a:off x="241541" y="365125"/>
            <a:ext cx="10179716" cy="1594304"/>
          </a:xfrm>
        </p:spPr>
        <p:txBody>
          <a:bodyPr>
            <a:normAutofit/>
          </a:bodyPr>
          <a:lstStyle/>
          <a:p>
            <a:pPr algn="ctr"/>
            <a:r>
              <a:rPr lang="pt-BR" sz="3200" b="1" dirty="0">
                <a:solidFill>
                  <a:srgbClr val="92D050"/>
                </a:solidFill>
              </a:rPr>
              <a:t>Insubordinação Criativa em Educação Matemática</a:t>
            </a:r>
            <a:br>
              <a:rPr lang="pt-BR" sz="3200" dirty="0">
                <a:solidFill>
                  <a:srgbClr val="92D050"/>
                </a:solidFill>
              </a:rPr>
            </a:br>
            <a:r>
              <a:rPr lang="pt-BR" sz="3200" dirty="0">
                <a:solidFill>
                  <a:srgbClr val="92D050"/>
                </a:solidFill>
              </a:rPr>
              <a:t>Santos, 2020, p. 58</a:t>
            </a:r>
          </a:p>
        </p:txBody>
      </p:sp>
      <p:sp>
        <p:nvSpPr>
          <p:cNvPr id="3" name="Espaço Reservado para Conteúdo 2">
            <a:extLst>
              <a:ext uri="{FF2B5EF4-FFF2-40B4-BE49-F238E27FC236}">
                <a16:creationId xmlns:a16="http://schemas.microsoft.com/office/drawing/2014/main" id="{21FB5B50-F5CB-264E-826C-F948404E8F74}"/>
              </a:ext>
            </a:extLst>
          </p:cNvPr>
          <p:cNvSpPr>
            <a:spLocks noGrp="1"/>
          </p:cNvSpPr>
          <p:nvPr>
            <p:ph sz="half" idx="1"/>
          </p:nvPr>
        </p:nvSpPr>
        <p:spPr>
          <a:xfrm>
            <a:off x="241541" y="2307771"/>
            <a:ext cx="11950459" cy="4550228"/>
          </a:xfrm>
        </p:spPr>
        <p:txBody>
          <a:bodyPr>
            <a:normAutofit fontScale="92500" lnSpcReduction="20000"/>
          </a:bodyPr>
          <a:lstStyle/>
          <a:p>
            <a:r>
              <a:rPr lang="pt-BR" sz="3200" dirty="0"/>
              <a:t>Com um viés exclusivamente político, Gutiérrez (2013b), professora pesquisadora americana, ampliou as pesquisas sobre insubordinação criativa ao relacionar o conceito com a postura insubordinada de professores de Matemática ao encontrarem brechas nas políticas educacionais ou interpretarem regras e/ou procedimentos de maneira a lhes permitirem advogar por seus alunos, em contextos que envolvem questões de racismo, classe e de linguagem. </a:t>
            </a:r>
          </a:p>
          <a:p>
            <a:r>
              <a:rPr lang="pt-BR" sz="3200" dirty="0"/>
              <a:t>Seu estudo também retrata sobre os riscos assumidos pelos professores ao desafiarem as normas e regras em seu ambiente de trabalho.</a:t>
            </a:r>
          </a:p>
        </p:txBody>
      </p:sp>
    </p:spTree>
    <p:extLst>
      <p:ext uri="{BB962C8B-B14F-4D97-AF65-F5344CB8AC3E}">
        <p14:creationId xmlns:p14="http://schemas.microsoft.com/office/powerpoint/2010/main" val="201635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CC8C2-B350-BA4F-92C6-D50F562EFC9F}"/>
              </a:ext>
            </a:extLst>
          </p:cNvPr>
          <p:cNvSpPr>
            <a:spLocks noGrp="1"/>
          </p:cNvSpPr>
          <p:nvPr>
            <p:ph type="title"/>
          </p:nvPr>
        </p:nvSpPr>
        <p:spPr/>
        <p:txBody>
          <a:bodyPr>
            <a:normAutofit/>
          </a:bodyPr>
          <a:lstStyle/>
          <a:p>
            <a:pPr algn="ctr"/>
            <a:r>
              <a:rPr lang="pt-BR" sz="2800" b="1" dirty="0">
                <a:solidFill>
                  <a:srgbClr val="92D050"/>
                </a:solidFill>
              </a:rPr>
              <a:t>Gutiérrez (2015) apud Santos (2020), p. 58</a:t>
            </a:r>
          </a:p>
        </p:txBody>
      </p:sp>
      <p:sp>
        <p:nvSpPr>
          <p:cNvPr id="3" name="Espaço Reservado para Conteúdo 2">
            <a:extLst>
              <a:ext uri="{FF2B5EF4-FFF2-40B4-BE49-F238E27FC236}">
                <a16:creationId xmlns:a16="http://schemas.microsoft.com/office/drawing/2014/main" id="{8A80CE01-BE3D-0F4D-9422-6C982F9AFDC4}"/>
              </a:ext>
            </a:extLst>
          </p:cNvPr>
          <p:cNvSpPr>
            <a:spLocks noGrp="1"/>
          </p:cNvSpPr>
          <p:nvPr>
            <p:ph sz="half" idx="1"/>
          </p:nvPr>
        </p:nvSpPr>
        <p:spPr>
          <a:xfrm>
            <a:off x="174171" y="2278742"/>
            <a:ext cx="12017829" cy="4579257"/>
          </a:xfrm>
        </p:spPr>
        <p:txBody>
          <a:bodyPr>
            <a:noAutofit/>
          </a:bodyPr>
          <a:lstStyle/>
          <a:p>
            <a:r>
              <a:rPr lang="pt-BR" sz="2400" dirty="0"/>
              <a:t>Criar, entre outras coisas, uma contra narrativa para o discurso sobre as falhas existentes na aprendizagem de matemática dos alunos marginalizados;</a:t>
            </a:r>
          </a:p>
          <a:p>
            <a:r>
              <a:rPr lang="pt-BR" sz="2400" dirty="0"/>
              <a:t>Questionar as formas pelas quais a matemática é apresentada na escola;</a:t>
            </a:r>
          </a:p>
          <a:p>
            <a:r>
              <a:rPr lang="pt-BR" sz="2400" dirty="0"/>
              <a:t>Destacar a humanidade e a incerteza da matemática;</a:t>
            </a:r>
          </a:p>
          <a:p>
            <a:r>
              <a:rPr lang="pt-BR" sz="2400" dirty="0"/>
              <a:t>Posicionar os alunos como autores da matemática;</a:t>
            </a:r>
          </a:p>
          <a:p>
            <a:r>
              <a:rPr lang="pt-BR" sz="2400" dirty="0"/>
              <a:t>Desafiar os discursos discriminatórios que defendem que alguns alunos apresentam dificuldades na aprendizagem de matemática;</a:t>
            </a:r>
          </a:p>
          <a:p>
            <a:r>
              <a:rPr lang="pt-BR" sz="2400" dirty="0"/>
              <a:t>Reconhecer que nem todos os alunos almejam (ou deveriam) tornarem-se matemáticos ou pesquisadores.</a:t>
            </a:r>
          </a:p>
        </p:txBody>
      </p:sp>
    </p:spTree>
    <p:extLst>
      <p:ext uri="{BB962C8B-B14F-4D97-AF65-F5344CB8AC3E}">
        <p14:creationId xmlns:p14="http://schemas.microsoft.com/office/powerpoint/2010/main" val="163610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6062" y="2210765"/>
            <a:ext cx="3687286" cy="4433103"/>
          </a:xfrm>
        </p:spPr>
        <p:txBody>
          <a:bodyPr>
            <a:normAutofit/>
          </a:bodyPr>
          <a:lstStyle/>
          <a:p>
            <a:pPr algn="ctr"/>
            <a:r>
              <a:rPr lang="pt-BR" sz="3600" b="1" dirty="0">
                <a:solidFill>
                  <a:srgbClr val="92D050"/>
                </a:solidFill>
              </a:rPr>
              <a:t>Insubordinação criativa na perspectiva de D’</a:t>
            </a:r>
            <a:r>
              <a:rPr lang="pt-BR" sz="3600" b="1" dirty="0" err="1">
                <a:solidFill>
                  <a:srgbClr val="92D050"/>
                </a:solidFill>
              </a:rPr>
              <a:t>Ambrosio</a:t>
            </a:r>
            <a:r>
              <a:rPr lang="pt-BR" sz="3600" b="1" dirty="0">
                <a:solidFill>
                  <a:srgbClr val="92D050"/>
                </a:solidFill>
              </a:rPr>
              <a:t> e Lopes</a:t>
            </a:r>
            <a:br>
              <a:rPr lang="pt-BR" sz="3600" b="1" dirty="0">
                <a:solidFill>
                  <a:srgbClr val="92D050"/>
                </a:solidFill>
              </a:rPr>
            </a:br>
            <a:r>
              <a:rPr lang="pt-BR" sz="3600" b="1" dirty="0">
                <a:solidFill>
                  <a:srgbClr val="92D050"/>
                </a:solidFill>
              </a:rPr>
              <a:t>(2014)</a:t>
            </a:r>
          </a:p>
        </p:txBody>
      </p:sp>
      <p:sp>
        <p:nvSpPr>
          <p:cNvPr id="3" name="Content Placeholder 2"/>
          <p:cNvSpPr>
            <a:spLocks noGrp="1"/>
          </p:cNvSpPr>
          <p:nvPr>
            <p:ph idx="1"/>
          </p:nvPr>
        </p:nvSpPr>
        <p:spPr>
          <a:xfrm>
            <a:off x="3865945" y="2210765"/>
            <a:ext cx="8206450" cy="4647234"/>
          </a:xfrm>
        </p:spPr>
        <p:txBody>
          <a:bodyPr>
            <a:normAutofit fontScale="85000" lnSpcReduction="10000"/>
          </a:bodyPr>
          <a:lstStyle/>
          <a:p>
            <a:r>
              <a:rPr lang="pt-BR" sz="2800" dirty="0">
                <a:cs typeface="Arial"/>
              </a:rPr>
              <a:t>Uma </a:t>
            </a:r>
            <a:r>
              <a:rPr lang="pt-BR" sz="2800" b="1" dirty="0">
                <a:cs typeface="Arial"/>
              </a:rPr>
              <a:t>ação de oposição </a:t>
            </a:r>
            <a:r>
              <a:rPr lang="pt-BR" sz="2800" dirty="0">
                <a:cs typeface="Arial"/>
              </a:rPr>
              <a:t>e, geralmente, de desafio à autoridade estabelecida </a:t>
            </a:r>
            <a:r>
              <a:rPr lang="pt-BR" sz="2800" b="1" dirty="0">
                <a:cs typeface="Arial"/>
              </a:rPr>
              <a:t>quando esta se contrapõe ao bem do outro</a:t>
            </a:r>
            <a:r>
              <a:rPr lang="pt-BR" sz="2800" dirty="0">
                <a:cs typeface="Arial"/>
              </a:rPr>
              <a:t>, mesmo que não intencional, por meio de determinações incoerentes, excludentes e/ou discriminatórias. </a:t>
            </a:r>
          </a:p>
          <a:p>
            <a:r>
              <a:rPr lang="pt-BR" sz="2800" dirty="0">
                <a:cs typeface="Arial"/>
              </a:rPr>
              <a:t>Ter consciência sobre </a:t>
            </a:r>
            <a:r>
              <a:rPr lang="pt-BR" sz="2800" b="1" dirty="0">
                <a:cs typeface="Arial"/>
              </a:rPr>
              <a:t>quando, como e por que </a:t>
            </a:r>
            <a:r>
              <a:rPr lang="pt-BR" sz="2800" dirty="0">
                <a:cs typeface="Arial"/>
              </a:rPr>
              <a:t>agir contra procedimentos ou diretrizes estabelecidas no espaço educacional.</a:t>
            </a:r>
          </a:p>
          <a:p>
            <a:r>
              <a:rPr lang="pt-BR" sz="2800" dirty="0">
                <a:cs typeface="Arial"/>
              </a:rPr>
              <a:t>Sinônimo de subversão responsável.</a:t>
            </a:r>
          </a:p>
          <a:p>
            <a:r>
              <a:rPr lang="es-ES" sz="2800" dirty="0"/>
              <a:t>É </a:t>
            </a:r>
            <a:r>
              <a:rPr lang="pt-BR" sz="2800" dirty="0">
                <a:cs typeface="Arial"/>
              </a:rPr>
              <a:t>tomar a curiosidade como alicerce da produção de conhecimento e fazer de seu inacabamento um permanente movimento de busca. </a:t>
            </a:r>
            <a:endParaRPr lang="pt-BR" sz="2800" dirty="0"/>
          </a:p>
          <a:p>
            <a:endParaRPr lang="pt-BR" sz="2600" dirty="0">
              <a:cs typeface="Arial"/>
            </a:endParaRPr>
          </a:p>
        </p:txBody>
      </p:sp>
    </p:spTree>
    <p:extLst>
      <p:ext uri="{BB962C8B-B14F-4D97-AF65-F5344CB8AC3E}">
        <p14:creationId xmlns:p14="http://schemas.microsoft.com/office/powerpoint/2010/main" val="4215630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 Sala da Diretoria">
  <a:themeElements>
    <a:clrScheme name="Íon - Sala da Diretoria">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Íon - Sala da Diretori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 Sala da Diretori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{D881E166-8B0A-D140-BC52-20C8590BE991}tf10001076</Template>
  <TotalTime>1957</TotalTime>
  <Words>2117</Words>
  <Application>Microsoft Macintosh PowerPoint</Application>
  <PresentationFormat>Widescreen</PresentationFormat>
  <Paragraphs>114</Paragraphs>
  <Slides>25</Slides>
  <Notes>1</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25</vt:i4>
      </vt:variant>
    </vt:vector>
  </HeadingPairs>
  <TitlesOfParts>
    <vt:vector size="35" baseType="lpstr">
      <vt:lpstr>宋体</vt:lpstr>
      <vt:lpstr>Arial</vt:lpstr>
      <vt:lpstr>Calibri</vt:lpstr>
      <vt:lpstr>Century Gothic</vt:lpstr>
      <vt:lpstr>Gill Sans</vt:lpstr>
      <vt:lpstr>Mangal</vt:lpstr>
      <vt:lpstr>Sitka Subheading</vt:lpstr>
      <vt:lpstr>Wingdings</vt:lpstr>
      <vt:lpstr>Wingdings 3</vt:lpstr>
      <vt:lpstr>Íon - Sala da Diretoria</vt:lpstr>
      <vt:lpstr>Insubordinação Criativa e Prática Docente em Matemática  Celi Espasandin Lopes Universidade Cruzeiro do Sul</vt:lpstr>
      <vt:lpstr>  INSUBORDINAÇÃO CRIATIVA EM EDUCAÇÃO</vt:lpstr>
      <vt:lpstr>Conceito de insubordinação criativa</vt:lpstr>
      <vt:lpstr>Merton inspira Crowson  et al.  (1989)</vt:lpstr>
      <vt:lpstr>Keedy (1992)</vt:lpstr>
      <vt:lpstr>Haynes e Licata (1995)</vt:lpstr>
      <vt:lpstr>Insubordinação Criativa em Educação Matemática Santos, 2020, p. 58</vt:lpstr>
      <vt:lpstr>Gutiérrez (2015) apud Santos (2020), p. 58</vt:lpstr>
      <vt:lpstr>Insubordinação criativa na perspectiva de D’Ambrosio e Lopes (2014)</vt:lpstr>
      <vt:lpstr>D’Ambrosio e Lopes (2015)</vt:lpstr>
      <vt:lpstr>  CRIATIVIDADE</vt:lpstr>
      <vt:lpstr>Robert Fisher (2009)</vt:lpstr>
      <vt:lpstr>Criatividade na prática do educador matemático  D’Ambrosio e Lopes (2015) </vt:lpstr>
      <vt:lpstr>Habilidades requeridas ao pensamento crítico  Diane Halpern (1996) </vt:lpstr>
      <vt:lpstr>Apresentação do PowerPoint</vt:lpstr>
      <vt:lpstr>Apresentação do PowerPoint</vt:lpstr>
      <vt:lpstr>Sala de aula   Ideias de Beatriz D’Ambrosio</vt:lpstr>
      <vt:lpstr>Por que considerar a insubordinação criativa para redimensionar as  práticas dos educadores?  </vt:lpstr>
      <vt:lpstr>Desafio para educadores Beatriz D’Ambrosio (2015)</vt:lpstr>
      <vt:lpstr>Apresentação do PowerPoint</vt:lpstr>
      <vt:lpstr>Narrativa de Solange, 4/4/2018  Corrêa, 2019, p. 177</vt:lpstr>
      <vt:lpstr> Narrativas de práticas em Educação Estatística e a agência profissional de professores de Matemática  Scarlassari, 2021, p. 106/107</vt:lpstr>
      <vt:lpstr> Narrativas de práticas em Educação Estatística e a agência profissional de professores de Matemática.  Scarlassari, 2021, p. 106/107</vt:lpstr>
      <vt:lpstr>Biografia Intelectual Polifônica de Beatriz Silva D’Ambrosio Barbosa, 2020, p. 352 </vt:lpstr>
      <vt:lpstr>CONSIDERAÇÕES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Insubordinação Criativa e prática docente em Matemática</dc:title>
  <dc:creator>Celi Lopes</dc:creator>
  <cp:lastModifiedBy>Celi Lopes</cp:lastModifiedBy>
  <cp:revision>9</cp:revision>
  <dcterms:created xsi:type="dcterms:W3CDTF">2021-05-22T13:04:04Z</dcterms:created>
  <dcterms:modified xsi:type="dcterms:W3CDTF">2021-05-24T14:26:42Z</dcterms:modified>
</cp:coreProperties>
</file>